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5773" r:id="rId5"/>
    <p:sldMasterId id="2147483660" r:id="rId6"/>
  </p:sldMasterIdLst>
  <p:notesMasterIdLst>
    <p:notesMasterId r:id="rId60"/>
  </p:notesMasterIdLst>
  <p:sldIdLst>
    <p:sldId id="265" r:id="rId7"/>
    <p:sldId id="363" r:id="rId8"/>
    <p:sldId id="279" r:id="rId9"/>
    <p:sldId id="355" r:id="rId10"/>
    <p:sldId id="356" r:id="rId11"/>
    <p:sldId id="357" r:id="rId12"/>
    <p:sldId id="358" r:id="rId13"/>
    <p:sldId id="300" r:id="rId14"/>
    <p:sldId id="301" r:id="rId15"/>
    <p:sldId id="302" r:id="rId16"/>
    <p:sldId id="303" r:id="rId17"/>
    <p:sldId id="305" r:id="rId18"/>
    <p:sldId id="306" r:id="rId19"/>
    <p:sldId id="307" r:id="rId20"/>
    <p:sldId id="308" r:id="rId21"/>
    <p:sldId id="309" r:id="rId22"/>
    <p:sldId id="278" r:id="rId23"/>
    <p:sldId id="282" r:id="rId24"/>
    <p:sldId id="280" r:id="rId25"/>
    <p:sldId id="283" r:id="rId26"/>
    <p:sldId id="285" r:id="rId27"/>
    <p:sldId id="284" r:id="rId28"/>
    <p:sldId id="299" r:id="rId29"/>
    <p:sldId id="286" r:id="rId30"/>
    <p:sldId id="287" r:id="rId31"/>
    <p:sldId id="331" r:id="rId32"/>
    <p:sldId id="359" r:id="rId33"/>
    <p:sldId id="360" r:id="rId34"/>
    <p:sldId id="361" r:id="rId35"/>
    <p:sldId id="362" r:id="rId36"/>
    <p:sldId id="318" r:id="rId37"/>
    <p:sldId id="319" r:id="rId38"/>
    <p:sldId id="320" r:id="rId39"/>
    <p:sldId id="321" r:id="rId40"/>
    <p:sldId id="322" r:id="rId41"/>
    <p:sldId id="326" r:id="rId42"/>
    <p:sldId id="323" r:id="rId43"/>
    <p:sldId id="327" r:id="rId44"/>
    <p:sldId id="328" r:id="rId45"/>
    <p:sldId id="329" r:id="rId46"/>
    <p:sldId id="324" r:id="rId47"/>
    <p:sldId id="330" r:id="rId48"/>
    <p:sldId id="325" r:id="rId49"/>
    <p:sldId id="281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46" r:id="rId58"/>
    <p:sldId id="364" r:id="rId5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wa Stal" initials="ES" lastIdx="6" clrIdx="0">
    <p:extLst>
      <p:ext uri="{19B8F6BF-5375-455C-9EA6-DF929625EA0E}">
        <p15:presenceInfo xmlns:p15="http://schemas.microsoft.com/office/powerpoint/2012/main" userId="S::e.stal@AOTMiT.onmicrosoft.com::3f164ba9-e1d8-4459-b421-05eb1392ed4a" providerId="AD"/>
      </p:ext>
    </p:extLst>
  </p:cmAuthor>
  <p:cmAuthor id="2" name="Natalia" initials="N" lastIdx="6" clrIdx="1">
    <p:extLst>
      <p:ext uri="{19B8F6BF-5375-455C-9EA6-DF929625EA0E}">
        <p15:presenceInfo xmlns:p15="http://schemas.microsoft.com/office/powerpoint/2012/main" userId="Natal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C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Styl z motywem 1 — Ak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2DE63D5-997A-4646-A377-4702673A728D}" styleName="Styl jasny 2 — Ak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Styl pośredni 1 — Ak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8034E78-7F5D-4C2E-B375-FC64B27BC917}" styleName="Styl ciemny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Styl ciemny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Styl jasny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Styl jasny 2 — Ak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EC20E35-A176-4012-BC5E-935CFFF8708E}" styleName="Styl pośredni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Styl jasny 3 — Ak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2833802-FEF1-4C79-8D5D-14CF1EAF98D9}" styleName="Styl jasny 2 — Ak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DA37D80-6434-44D0-A028-1B22A696006F}" styleName="Styl jasny 3 — Ak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75DCB02-9BB8-47FD-8907-85C794F793BA}" styleName="Styl z motywem 1 — Ak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67148" autoAdjust="0"/>
  </p:normalViewPr>
  <p:slideViewPr>
    <p:cSldViewPr snapToGrid="0">
      <p:cViewPr varScale="1">
        <p:scale>
          <a:sx n="43" d="100"/>
          <a:sy n="43" d="100"/>
        </p:scale>
        <p:origin x="15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atalia\Desktop\Biurowe\2020\f_g\APD_G\Nowy%20folder\2021.01.18_G_Analiza_danych_mix_v3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'F03'!$I$8</c:f>
              <c:strCache>
                <c:ptCount val="1"/>
                <c:pt idx="0">
                  <c:v>mężczyzna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3888888888888888E-2"/>
                  <c:y val="0.2916666666666666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98D-480D-B9C8-2D9243FE66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'F03'!$J$8</c:f>
              <c:numCache>
                <c:formatCode>General</c:formatCode>
                <c:ptCount val="1"/>
                <c:pt idx="0">
                  <c:v>3111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8D-480D-B9C8-2D9243FE6676}"/>
            </c:ext>
          </c:extLst>
        </c:ser>
        <c:ser>
          <c:idx val="1"/>
          <c:order val="1"/>
          <c:tx>
            <c:strRef>
              <c:f>'F03'!$I$9</c:f>
              <c:strCache>
                <c:ptCount val="1"/>
                <c:pt idx="0">
                  <c:v>kobieta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1149654044850841E-16"/>
                  <c:y val="0.131880340042827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98D-480D-B9C8-2D9243FE66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'F03'!$J$9</c:f>
              <c:numCache>
                <c:formatCode>General</c:formatCode>
                <c:ptCount val="1"/>
                <c:pt idx="0">
                  <c:v>1673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98D-480D-B9C8-2D9243FE667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65895024"/>
        <c:axId val="365892944"/>
        <c:axId val="0"/>
      </c:bar3DChart>
      <c:catAx>
        <c:axId val="3658950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65892944"/>
        <c:crosses val="autoZero"/>
        <c:auto val="1"/>
        <c:lblAlgn val="ctr"/>
        <c:lblOffset val="100"/>
        <c:noMultiLvlLbl val="0"/>
      </c:catAx>
      <c:valAx>
        <c:axId val="3658929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65895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879734627187017"/>
          <c:y val="0.78490386235495091"/>
          <c:w val="0.45842655413766287"/>
          <c:h val="0.107151588844763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667011096762641E-2"/>
          <c:y val="9.7222222222222224E-2"/>
          <c:w val="0.95332988903237359"/>
          <c:h val="0.79224482356372117"/>
        </c:manualLayout>
      </c:layout>
      <c:bar3DChart>
        <c:barDir val="bar"/>
        <c:grouping val="percentStacked"/>
        <c:varyColors val="0"/>
        <c:ser>
          <c:idx val="0"/>
          <c:order val="0"/>
          <c:tx>
            <c:strRef>
              <c:f>'F03'!$I$14</c:f>
              <c:strCache>
                <c:ptCount val="1"/>
                <c:pt idx="0">
                  <c:v>poniżej 1 roku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val>
            <c:numRef>
              <c:f>'F03'!$J$14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5B-44F3-BE5D-0AD4CA7D83C0}"/>
            </c:ext>
          </c:extLst>
        </c:ser>
        <c:ser>
          <c:idx val="1"/>
          <c:order val="1"/>
          <c:tx>
            <c:strRef>
              <c:f>'F03'!$I$15</c:f>
              <c:strCache>
                <c:ptCount val="1"/>
                <c:pt idx="0">
                  <c:v>1-6 lat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val>
            <c:numRef>
              <c:f>'F03'!$J$15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5B-44F3-BE5D-0AD4CA7D83C0}"/>
            </c:ext>
          </c:extLst>
        </c:ser>
        <c:ser>
          <c:idx val="2"/>
          <c:order val="2"/>
          <c:tx>
            <c:strRef>
              <c:f>'F03'!$I$16</c:f>
              <c:strCache>
                <c:ptCount val="1"/>
                <c:pt idx="0">
                  <c:v>7-17 lat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val>
            <c:numRef>
              <c:f>'F03'!$J$16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15B-44F3-BE5D-0AD4CA7D83C0}"/>
            </c:ext>
          </c:extLst>
        </c:ser>
        <c:ser>
          <c:idx val="3"/>
          <c:order val="3"/>
          <c:tx>
            <c:strRef>
              <c:f>'F03'!$I$17</c:f>
              <c:strCache>
                <c:ptCount val="1"/>
                <c:pt idx="0">
                  <c:v>18 - 40 lat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'F03'!$J$17</c:f>
              <c:numCache>
                <c:formatCode>General</c:formatCode>
                <c:ptCount val="1"/>
                <c:pt idx="0">
                  <c:v>615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15B-44F3-BE5D-0AD4CA7D83C0}"/>
            </c:ext>
          </c:extLst>
        </c:ser>
        <c:ser>
          <c:idx val="4"/>
          <c:order val="4"/>
          <c:tx>
            <c:strRef>
              <c:f>'F03'!$I$18</c:f>
              <c:strCache>
                <c:ptCount val="1"/>
                <c:pt idx="0">
                  <c:v>41 - 60 lat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'F03'!$J$18</c:f>
              <c:numCache>
                <c:formatCode>General</c:formatCode>
                <c:ptCount val="1"/>
                <c:pt idx="0">
                  <c:v>1750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15B-44F3-BE5D-0AD4CA7D83C0}"/>
            </c:ext>
          </c:extLst>
        </c:ser>
        <c:ser>
          <c:idx val="5"/>
          <c:order val="5"/>
          <c:tx>
            <c:strRef>
              <c:f>'F03'!$I$19</c:f>
              <c:strCache>
                <c:ptCount val="1"/>
                <c:pt idx="0">
                  <c:v>61 - 80 lat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'F03'!$J$19</c:f>
              <c:numCache>
                <c:formatCode>General</c:formatCode>
                <c:ptCount val="1"/>
                <c:pt idx="0">
                  <c:v>2208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15B-44F3-BE5D-0AD4CA7D83C0}"/>
            </c:ext>
          </c:extLst>
        </c:ser>
        <c:ser>
          <c:idx val="6"/>
          <c:order val="6"/>
          <c:tx>
            <c:strRef>
              <c:f>'F03'!$I$20</c:f>
              <c:strCache>
                <c:ptCount val="1"/>
                <c:pt idx="0">
                  <c:v>81 i więcej lat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'F03'!$J$20</c:f>
              <c:numCache>
                <c:formatCode>General</c:formatCode>
                <c:ptCount val="1"/>
                <c:pt idx="0">
                  <c:v>210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15B-44F3-BE5D-0AD4CA7D83C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187686752"/>
        <c:axId val="1187688832"/>
        <c:axId val="0"/>
      </c:bar3DChart>
      <c:catAx>
        <c:axId val="11876867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87688832"/>
        <c:crosses val="autoZero"/>
        <c:auto val="1"/>
        <c:lblAlgn val="ctr"/>
        <c:lblOffset val="100"/>
        <c:noMultiLvlLbl val="0"/>
      </c:catAx>
      <c:valAx>
        <c:axId val="118768883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187686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6.4947232310778535E-2"/>
          <c:y val="0.69865253611746492"/>
          <c:w val="0.84447210575574094"/>
          <c:h val="0.138310731991834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ubbleChart>
        <c:varyColors val="0"/>
        <c:ser>
          <c:idx val="0"/>
          <c:order val="0"/>
          <c:tx>
            <c:strRef>
              <c:f>'F03-koszty'!$K$1</c:f>
              <c:strCache>
                <c:ptCount val="1"/>
                <c:pt idx="0">
                  <c:v>WM</c:v>
                </c:pt>
              </c:strCache>
            </c:strRef>
          </c:tx>
          <c:spPr>
            <a:solidFill>
              <a:schemeClr val="accent1">
                <a:alpha val="75000"/>
              </a:schemeClr>
            </a:solidFill>
            <a:ln>
              <a:noFill/>
            </a:ln>
            <a:effectLst/>
          </c:spPr>
          <c:invertIfNegative val="0"/>
          <c:xVal>
            <c:numRef>
              <c:f>'F03-koszty'!$J$2:$J$86</c:f>
              <c:numCache>
                <c:formatCode>#\ ##0.00\ "zł"</c:formatCode>
                <c:ptCount val="85"/>
                <c:pt idx="0">
                  <c:v>113.5685</c:v>
                </c:pt>
                <c:pt idx="1">
                  <c:v>30.660499999999999</c:v>
                </c:pt>
                <c:pt idx="2">
                  <c:v>59.7393</c:v>
                </c:pt>
                <c:pt idx="3">
                  <c:v>35.011699999999998</c:v>
                </c:pt>
                <c:pt idx="4">
                  <c:v>90.932000000000002</c:v>
                </c:pt>
                <c:pt idx="5">
                  <c:v>28.5671</c:v>
                </c:pt>
                <c:pt idx="6">
                  <c:v>38.274000000000001</c:v>
                </c:pt>
                <c:pt idx="7">
                  <c:v>13.683199999999999</c:v>
                </c:pt>
                <c:pt idx="8">
                  <c:v>30.5518</c:v>
                </c:pt>
                <c:pt idx="9">
                  <c:v>41.271500000000003</c:v>
                </c:pt>
                <c:pt idx="10">
                  <c:v>43.618400000000001</c:v>
                </c:pt>
                <c:pt idx="11">
                  <c:v>48.63</c:v>
                </c:pt>
                <c:pt idx="12">
                  <c:v>6.3040000000000003</c:v>
                </c:pt>
                <c:pt idx="13">
                  <c:v>29.353000000000002</c:v>
                </c:pt>
                <c:pt idx="14">
                  <c:v>0</c:v>
                </c:pt>
                <c:pt idx="15">
                  <c:v>23.17</c:v>
                </c:pt>
                <c:pt idx="16">
                  <c:v>20.079999999999998</c:v>
                </c:pt>
                <c:pt idx="17">
                  <c:v>13.414400000000001</c:v>
                </c:pt>
                <c:pt idx="18">
                  <c:v>2206.7936</c:v>
                </c:pt>
                <c:pt idx="19">
                  <c:v>4.09</c:v>
                </c:pt>
                <c:pt idx="20">
                  <c:v>3552.8290999999999</c:v>
                </c:pt>
                <c:pt idx="21">
                  <c:v>101.9014</c:v>
                </c:pt>
                <c:pt idx="22">
                  <c:v>11.4856</c:v>
                </c:pt>
                <c:pt idx="23">
                  <c:v>50.6</c:v>
                </c:pt>
                <c:pt idx="24">
                  <c:v>126.56</c:v>
                </c:pt>
                <c:pt idx="25">
                  <c:v>92.887600000000006</c:v>
                </c:pt>
                <c:pt idx="26">
                  <c:v>2.4299999999999999E-2</c:v>
                </c:pt>
                <c:pt idx="27">
                  <c:v>122.7924</c:v>
                </c:pt>
                <c:pt idx="28">
                  <c:v>196.51929999999999</c:v>
                </c:pt>
                <c:pt idx="29">
                  <c:v>26.3017</c:v>
                </c:pt>
                <c:pt idx="30">
                  <c:v>11.68</c:v>
                </c:pt>
                <c:pt idx="31">
                  <c:v>24.48</c:v>
                </c:pt>
                <c:pt idx="32">
                  <c:v>17</c:v>
                </c:pt>
                <c:pt idx="33">
                  <c:v>15.51</c:v>
                </c:pt>
                <c:pt idx="34">
                  <c:v>18.989999999999998</c:v>
                </c:pt>
                <c:pt idx="35">
                  <c:v>12.82</c:v>
                </c:pt>
                <c:pt idx="36">
                  <c:v>16.940000000000001</c:v>
                </c:pt>
                <c:pt idx="37">
                  <c:v>23.629899999999999</c:v>
                </c:pt>
                <c:pt idx="38">
                  <c:v>21.3</c:v>
                </c:pt>
                <c:pt idx="39">
                  <c:v>11.99</c:v>
                </c:pt>
                <c:pt idx="40">
                  <c:v>16.91</c:v>
                </c:pt>
                <c:pt idx="41">
                  <c:v>23.49</c:v>
                </c:pt>
                <c:pt idx="42">
                  <c:v>0.9</c:v>
                </c:pt>
                <c:pt idx="43">
                  <c:v>17.12</c:v>
                </c:pt>
                <c:pt idx="44">
                  <c:v>11.7</c:v>
                </c:pt>
                <c:pt idx="45">
                  <c:v>19.39</c:v>
                </c:pt>
                <c:pt idx="46">
                  <c:v>20.12</c:v>
                </c:pt>
                <c:pt idx="47">
                  <c:v>29.12</c:v>
                </c:pt>
                <c:pt idx="48">
                  <c:v>0</c:v>
                </c:pt>
                <c:pt idx="49">
                  <c:v>17.23</c:v>
                </c:pt>
                <c:pt idx="50">
                  <c:v>22.62</c:v>
                </c:pt>
                <c:pt idx="51">
                  <c:v>12.420299999999999</c:v>
                </c:pt>
                <c:pt idx="52">
                  <c:v>29.11</c:v>
                </c:pt>
                <c:pt idx="53">
                  <c:v>11.79</c:v>
                </c:pt>
                <c:pt idx="54">
                  <c:v>0</c:v>
                </c:pt>
                <c:pt idx="55">
                  <c:v>18.25</c:v>
                </c:pt>
                <c:pt idx="56">
                  <c:v>10.81</c:v>
                </c:pt>
                <c:pt idx="57">
                  <c:v>13.1</c:v>
                </c:pt>
                <c:pt idx="58">
                  <c:v>16.11</c:v>
                </c:pt>
                <c:pt idx="59">
                  <c:v>18.260000000000002</c:v>
                </c:pt>
                <c:pt idx="60">
                  <c:v>0</c:v>
                </c:pt>
                <c:pt idx="61">
                  <c:v>10.210000000000001</c:v>
                </c:pt>
                <c:pt idx="62">
                  <c:v>22.13</c:v>
                </c:pt>
                <c:pt idx="63">
                  <c:v>14.74</c:v>
                </c:pt>
                <c:pt idx="64">
                  <c:v>24.13</c:v>
                </c:pt>
                <c:pt idx="65">
                  <c:v>0</c:v>
                </c:pt>
                <c:pt idx="66">
                  <c:v>21.56</c:v>
                </c:pt>
                <c:pt idx="67">
                  <c:v>21.92</c:v>
                </c:pt>
                <c:pt idx="68">
                  <c:v>27.32</c:v>
                </c:pt>
                <c:pt idx="69">
                  <c:v>15.33</c:v>
                </c:pt>
                <c:pt idx="70">
                  <c:v>22.57</c:v>
                </c:pt>
                <c:pt idx="71">
                  <c:v>0</c:v>
                </c:pt>
                <c:pt idx="72">
                  <c:v>374.62180000000001</c:v>
                </c:pt>
                <c:pt idx="73">
                  <c:v>140.57069999999999</c:v>
                </c:pt>
                <c:pt idx="74">
                  <c:v>628.19079999999997</c:v>
                </c:pt>
                <c:pt idx="75">
                  <c:v>4332.8824999999997</c:v>
                </c:pt>
                <c:pt idx="76">
                  <c:v>619.69809999999995</c:v>
                </c:pt>
                <c:pt idx="77">
                  <c:v>5.952</c:v>
                </c:pt>
                <c:pt idx="78">
                  <c:v>0</c:v>
                </c:pt>
                <c:pt idx="79">
                  <c:v>34.844799999999999</c:v>
                </c:pt>
                <c:pt idx="80">
                  <c:v>0</c:v>
                </c:pt>
                <c:pt idx="81">
                  <c:v>12.213699999999999</c:v>
                </c:pt>
                <c:pt idx="82">
                  <c:v>167.62289999999999</c:v>
                </c:pt>
                <c:pt idx="83">
                  <c:v>3.6576</c:v>
                </c:pt>
                <c:pt idx="84">
                  <c:v>13.7272</c:v>
                </c:pt>
              </c:numCache>
            </c:numRef>
          </c:xVal>
          <c:yVal>
            <c:numRef>
              <c:f>'F03-koszty'!$K$2:$K$86</c:f>
              <c:numCache>
                <c:formatCode>#\ ##0.00\ "zł"</c:formatCode>
                <c:ptCount val="85"/>
                <c:pt idx="0">
                  <c:v>78.913700000000006</c:v>
                </c:pt>
                <c:pt idx="1">
                  <c:v>943.55790000000002</c:v>
                </c:pt>
                <c:pt idx="2">
                  <c:v>42.589799999999997</c:v>
                </c:pt>
                <c:pt idx="3">
                  <c:v>889.41420000000005</c:v>
                </c:pt>
                <c:pt idx="4">
                  <c:v>75.438400000000001</c:v>
                </c:pt>
                <c:pt idx="5">
                  <c:v>25.709599999999998</c:v>
                </c:pt>
                <c:pt idx="6">
                  <c:v>926.53240000000005</c:v>
                </c:pt>
                <c:pt idx="7">
                  <c:v>18.415800000000001</c:v>
                </c:pt>
                <c:pt idx="8">
                  <c:v>32.0015</c:v>
                </c:pt>
                <c:pt idx="9">
                  <c:v>1194.8513</c:v>
                </c:pt>
                <c:pt idx="10">
                  <c:v>1209.8016</c:v>
                </c:pt>
                <c:pt idx="11">
                  <c:v>52.482799999999997</c:v>
                </c:pt>
                <c:pt idx="12">
                  <c:v>75.117599999999996</c:v>
                </c:pt>
                <c:pt idx="13">
                  <c:v>215.1431</c:v>
                </c:pt>
                <c:pt idx="14">
                  <c:v>630.47</c:v>
                </c:pt>
                <c:pt idx="15">
                  <c:v>20.5</c:v>
                </c:pt>
                <c:pt idx="16">
                  <c:v>627.66999999999996</c:v>
                </c:pt>
                <c:pt idx="17">
                  <c:v>630.17999999999995</c:v>
                </c:pt>
                <c:pt idx="18">
                  <c:v>626.4</c:v>
                </c:pt>
                <c:pt idx="19">
                  <c:v>630.17999999999995</c:v>
                </c:pt>
                <c:pt idx="20">
                  <c:v>141.80719999999999</c:v>
                </c:pt>
                <c:pt idx="21">
                  <c:v>627.1</c:v>
                </c:pt>
                <c:pt idx="22">
                  <c:v>632.54499999999996</c:v>
                </c:pt>
                <c:pt idx="23">
                  <c:v>694.53</c:v>
                </c:pt>
                <c:pt idx="24">
                  <c:v>670.66</c:v>
                </c:pt>
                <c:pt idx="25">
                  <c:v>669.95399999999995</c:v>
                </c:pt>
                <c:pt idx="26">
                  <c:v>598.97479999999996</c:v>
                </c:pt>
                <c:pt idx="27">
                  <c:v>587.35239999999999</c:v>
                </c:pt>
                <c:pt idx="28">
                  <c:v>60.832799999999999</c:v>
                </c:pt>
                <c:pt idx="29">
                  <c:v>651.6</c:v>
                </c:pt>
                <c:pt idx="30">
                  <c:v>328.32</c:v>
                </c:pt>
                <c:pt idx="31">
                  <c:v>328.32</c:v>
                </c:pt>
                <c:pt idx="32">
                  <c:v>112.21</c:v>
                </c:pt>
                <c:pt idx="33">
                  <c:v>328.32</c:v>
                </c:pt>
                <c:pt idx="34">
                  <c:v>328.32</c:v>
                </c:pt>
                <c:pt idx="35">
                  <c:v>328.32</c:v>
                </c:pt>
                <c:pt idx="36">
                  <c:v>328.32</c:v>
                </c:pt>
                <c:pt idx="37">
                  <c:v>328.32</c:v>
                </c:pt>
                <c:pt idx="38">
                  <c:v>328.32</c:v>
                </c:pt>
                <c:pt idx="39">
                  <c:v>328.32</c:v>
                </c:pt>
                <c:pt idx="40">
                  <c:v>69.66</c:v>
                </c:pt>
                <c:pt idx="41">
                  <c:v>328.32</c:v>
                </c:pt>
                <c:pt idx="42">
                  <c:v>328.32</c:v>
                </c:pt>
                <c:pt idx="43">
                  <c:v>106.38</c:v>
                </c:pt>
                <c:pt idx="44">
                  <c:v>70.77</c:v>
                </c:pt>
                <c:pt idx="45">
                  <c:v>224.14</c:v>
                </c:pt>
                <c:pt idx="46">
                  <c:v>76.38</c:v>
                </c:pt>
                <c:pt idx="47">
                  <c:v>341.83</c:v>
                </c:pt>
                <c:pt idx="48">
                  <c:v>328.32</c:v>
                </c:pt>
                <c:pt idx="49">
                  <c:v>333.29</c:v>
                </c:pt>
                <c:pt idx="50">
                  <c:v>332.64</c:v>
                </c:pt>
                <c:pt idx="51">
                  <c:v>328.87</c:v>
                </c:pt>
                <c:pt idx="52">
                  <c:v>341.82010000000002</c:v>
                </c:pt>
                <c:pt idx="53">
                  <c:v>329.43</c:v>
                </c:pt>
                <c:pt idx="54">
                  <c:v>328.32</c:v>
                </c:pt>
                <c:pt idx="55">
                  <c:v>69.66</c:v>
                </c:pt>
                <c:pt idx="56">
                  <c:v>328.32</c:v>
                </c:pt>
                <c:pt idx="57">
                  <c:v>328.32</c:v>
                </c:pt>
                <c:pt idx="58">
                  <c:v>106.38</c:v>
                </c:pt>
                <c:pt idx="59">
                  <c:v>328.32</c:v>
                </c:pt>
                <c:pt idx="60">
                  <c:v>328.32</c:v>
                </c:pt>
                <c:pt idx="61">
                  <c:v>328.32</c:v>
                </c:pt>
                <c:pt idx="62">
                  <c:v>328.32</c:v>
                </c:pt>
                <c:pt idx="63">
                  <c:v>328.32</c:v>
                </c:pt>
                <c:pt idx="64">
                  <c:v>328.32</c:v>
                </c:pt>
                <c:pt idx="65">
                  <c:v>324</c:v>
                </c:pt>
                <c:pt idx="66">
                  <c:v>328.32</c:v>
                </c:pt>
                <c:pt idx="67">
                  <c:v>328.32</c:v>
                </c:pt>
                <c:pt idx="68">
                  <c:v>328.32</c:v>
                </c:pt>
                <c:pt idx="69">
                  <c:v>328.32</c:v>
                </c:pt>
                <c:pt idx="70">
                  <c:v>328.32</c:v>
                </c:pt>
                <c:pt idx="71">
                  <c:v>328.32</c:v>
                </c:pt>
                <c:pt idx="72">
                  <c:v>9.4563000000000006</c:v>
                </c:pt>
                <c:pt idx="73">
                  <c:v>2682.5319</c:v>
                </c:pt>
                <c:pt idx="74">
                  <c:v>2680.2611999999999</c:v>
                </c:pt>
                <c:pt idx="75">
                  <c:v>3267.9522999999999</c:v>
                </c:pt>
                <c:pt idx="76">
                  <c:v>2186.9497999999999</c:v>
                </c:pt>
                <c:pt idx="77">
                  <c:v>762.69</c:v>
                </c:pt>
                <c:pt idx="78">
                  <c:v>898.21</c:v>
                </c:pt>
                <c:pt idx="79">
                  <c:v>9.6999999999999993</c:v>
                </c:pt>
                <c:pt idx="80">
                  <c:v>761.83</c:v>
                </c:pt>
                <c:pt idx="81">
                  <c:v>536.38</c:v>
                </c:pt>
                <c:pt idx="82">
                  <c:v>275.92</c:v>
                </c:pt>
                <c:pt idx="83">
                  <c:v>7.51</c:v>
                </c:pt>
                <c:pt idx="84">
                  <c:v>9.99</c:v>
                </c:pt>
              </c:numCache>
            </c:numRef>
          </c:yVal>
          <c:bubbleSize>
            <c:numRef>
              <c:f>'F03-koszty'!$L$2:$L$86</c:f>
              <c:numCache>
                <c:formatCode>#\ ##0.00\ "zł"</c:formatCode>
                <c:ptCount val="85"/>
                <c:pt idx="0">
                  <c:v>10.392799999999999</c:v>
                </c:pt>
                <c:pt idx="1">
                  <c:v>0</c:v>
                </c:pt>
                <c:pt idx="2">
                  <c:v>10.392799999999999</c:v>
                </c:pt>
                <c:pt idx="3">
                  <c:v>10.392799999999999</c:v>
                </c:pt>
                <c:pt idx="4">
                  <c:v>111.8421</c:v>
                </c:pt>
                <c:pt idx="5">
                  <c:v>20.392800000000001</c:v>
                </c:pt>
                <c:pt idx="6">
                  <c:v>20.392800000000001</c:v>
                </c:pt>
                <c:pt idx="7">
                  <c:v>0</c:v>
                </c:pt>
                <c:pt idx="8">
                  <c:v>0</c:v>
                </c:pt>
                <c:pt idx="9">
                  <c:v>2835.8618999999999</c:v>
                </c:pt>
                <c:pt idx="10">
                  <c:v>10.392799999999999</c:v>
                </c:pt>
                <c:pt idx="11">
                  <c:v>819.827</c:v>
                </c:pt>
                <c:pt idx="12">
                  <c:v>1296.7179754180299</c:v>
                </c:pt>
                <c:pt idx="13">
                  <c:v>1294.7179754180299</c:v>
                </c:pt>
                <c:pt idx="14">
                  <c:v>645.1182</c:v>
                </c:pt>
                <c:pt idx="15">
                  <c:v>3252.5522000000001</c:v>
                </c:pt>
                <c:pt idx="16">
                  <c:v>613.31619999999998</c:v>
                </c:pt>
                <c:pt idx="17">
                  <c:v>578.01</c:v>
                </c:pt>
                <c:pt idx="18">
                  <c:v>951.66559999999993</c:v>
                </c:pt>
                <c:pt idx="19">
                  <c:v>544.84450000000004</c:v>
                </c:pt>
                <c:pt idx="20">
                  <c:v>1610.2378000000001</c:v>
                </c:pt>
                <c:pt idx="21">
                  <c:v>1799.9963</c:v>
                </c:pt>
                <c:pt idx="22">
                  <c:v>603.6431</c:v>
                </c:pt>
                <c:pt idx="23">
                  <c:v>953.90899999999999</c:v>
                </c:pt>
                <c:pt idx="24">
                  <c:v>1474.5557000000001</c:v>
                </c:pt>
                <c:pt idx="25">
                  <c:v>0</c:v>
                </c:pt>
                <c:pt idx="26">
                  <c:v>400</c:v>
                </c:pt>
                <c:pt idx="27">
                  <c:v>0</c:v>
                </c:pt>
                <c:pt idx="28">
                  <c:v>825.91560000000004</c:v>
                </c:pt>
                <c:pt idx="29">
                  <c:v>800</c:v>
                </c:pt>
                <c:pt idx="30">
                  <c:v>506.38490000000002</c:v>
                </c:pt>
                <c:pt idx="31">
                  <c:v>506.38490000000002</c:v>
                </c:pt>
                <c:pt idx="32">
                  <c:v>570.38490000000002</c:v>
                </c:pt>
                <c:pt idx="33">
                  <c:v>506.38490000000002</c:v>
                </c:pt>
                <c:pt idx="34">
                  <c:v>400</c:v>
                </c:pt>
                <c:pt idx="35">
                  <c:v>400</c:v>
                </c:pt>
                <c:pt idx="36">
                  <c:v>506.38490000000002</c:v>
                </c:pt>
                <c:pt idx="37">
                  <c:v>506.38490000000002</c:v>
                </c:pt>
                <c:pt idx="38">
                  <c:v>506.38490000000002</c:v>
                </c:pt>
                <c:pt idx="39">
                  <c:v>557.68489999999997</c:v>
                </c:pt>
                <c:pt idx="40">
                  <c:v>852.68489999999997</c:v>
                </c:pt>
                <c:pt idx="41">
                  <c:v>543.68489999999997</c:v>
                </c:pt>
                <c:pt idx="42">
                  <c:v>506.38490000000002</c:v>
                </c:pt>
                <c:pt idx="43">
                  <c:v>1126.3849</c:v>
                </c:pt>
                <c:pt idx="44">
                  <c:v>748.06979999999999</c:v>
                </c:pt>
                <c:pt idx="45">
                  <c:v>328.06979999999999</c:v>
                </c:pt>
                <c:pt idx="46">
                  <c:v>750.16980000000001</c:v>
                </c:pt>
                <c:pt idx="47">
                  <c:v>649.56979999999999</c:v>
                </c:pt>
                <c:pt idx="48">
                  <c:v>739.06979999999999</c:v>
                </c:pt>
                <c:pt idx="49">
                  <c:v>664.06979999999999</c:v>
                </c:pt>
                <c:pt idx="50">
                  <c:v>684.06979999999999</c:v>
                </c:pt>
                <c:pt idx="51">
                  <c:v>730.16980000000001</c:v>
                </c:pt>
                <c:pt idx="52">
                  <c:v>739.06979999999999</c:v>
                </c:pt>
                <c:pt idx="53">
                  <c:v>745.06979999999999</c:v>
                </c:pt>
                <c:pt idx="54">
                  <c:v>650.06979999999999</c:v>
                </c:pt>
                <c:pt idx="55">
                  <c:v>664.06979999999999</c:v>
                </c:pt>
                <c:pt idx="56">
                  <c:v>48.3</c:v>
                </c:pt>
                <c:pt idx="57">
                  <c:v>57.3</c:v>
                </c:pt>
                <c:pt idx="58">
                  <c:v>71.3</c:v>
                </c:pt>
                <c:pt idx="59">
                  <c:v>62.3</c:v>
                </c:pt>
                <c:pt idx="60">
                  <c:v>506.38490000000002</c:v>
                </c:pt>
                <c:pt idx="61">
                  <c:v>506.38490000000002</c:v>
                </c:pt>
                <c:pt idx="62">
                  <c:v>84.4</c:v>
                </c:pt>
                <c:pt idx="63">
                  <c:v>37.299999999999997</c:v>
                </c:pt>
                <c:pt idx="64">
                  <c:v>59.4</c:v>
                </c:pt>
                <c:pt idx="65">
                  <c:v>82.3</c:v>
                </c:pt>
                <c:pt idx="66">
                  <c:v>506.38490000000002</c:v>
                </c:pt>
                <c:pt idx="67">
                  <c:v>400</c:v>
                </c:pt>
                <c:pt idx="68">
                  <c:v>506.38490000000002</c:v>
                </c:pt>
                <c:pt idx="69">
                  <c:v>506.38490000000002</c:v>
                </c:pt>
                <c:pt idx="70">
                  <c:v>506.38490000000002</c:v>
                </c:pt>
                <c:pt idx="71">
                  <c:v>506.38490000000002</c:v>
                </c:pt>
                <c:pt idx="72">
                  <c:v>1070.2839139468199</c:v>
                </c:pt>
                <c:pt idx="73">
                  <c:v>4105.99913471535</c:v>
                </c:pt>
                <c:pt idx="74">
                  <c:v>3596.12483314985</c:v>
                </c:pt>
                <c:pt idx="75">
                  <c:v>2877.9830729720998</c:v>
                </c:pt>
                <c:pt idx="76">
                  <c:v>3555.2</c:v>
                </c:pt>
                <c:pt idx="77">
                  <c:v>2587</c:v>
                </c:pt>
                <c:pt idx="78">
                  <c:v>2768.45294446856</c:v>
                </c:pt>
                <c:pt idx="79">
                  <c:v>504.79</c:v>
                </c:pt>
                <c:pt idx="80">
                  <c:v>2587</c:v>
                </c:pt>
                <c:pt idx="81">
                  <c:v>3136</c:v>
                </c:pt>
                <c:pt idx="82">
                  <c:v>612.89</c:v>
                </c:pt>
                <c:pt idx="83">
                  <c:v>2657</c:v>
                </c:pt>
                <c:pt idx="84">
                  <c:v>2622.1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0-AF9C-4EA0-90C5-8D30C2465D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909016912"/>
        <c:axId val="909034800"/>
      </c:bubbleChart>
      <c:valAx>
        <c:axId val="909016912"/>
        <c:scaling>
          <c:orientation val="minMax"/>
          <c:min val="-5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PL</a:t>
                </a:r>
              </a:p>
            </c:rich>
          </c:tx>
          <c:layout>
            <c:manualLayout>
              <c:xMode val="edge"/>
              <c:yMode val="edge"/>
              <c:x val="0.49369446874696221"/>
              <c:y val="0.946188732791206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#\ ##0.00\ &quot;zł&quot;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909034800"/>
        <c:crosses val="autoZero"/>
        <c:crossBetween val="midCat"/>
      </c:valAx>
      <c:valAx>
        <c:axId val="909034800"/>
        <c:scaling>
          <c:orientation val="minMax"/>
          <c:min val="-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WM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#\ ##0.00\ &quot;zł&quot;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909016912"/>
        <c:crosses val="autoZero"/>
        <c:crossBetween val="midCat"/>
      </c:valAx>
      <c:spPr>
        <a:solidFill>
          <a:srgbClr val="FFFFFF"/>
        </a:solidFill>
        <a:ln w="12700" cap="flat" cmpd="sng" algn="ctr">
          <a:solidFill>
            <a:srgbClr val="FFFFFF">
              <a:shade val="50000"/>
            </a:srgbClr>
          </a:solidFill>
          <a:prstDash val="solid"/>
          <a:miter lim="800000"/>
        </a:ln>
        <a:effectLst/>
      </c:spPr>
    </c:plotArea>
    <c:plotVisOnly val="1"/>
    <c:dispBlanksAs val="gap"/>
    <c:showDLblsOverMax val="0"/>
  </c:chart>
  <c:spPr>
    <a:noFill/>
    <a:ln>
      <a:solidFill>
        <a:srgbClr val="808080">
          <a:lumMod val="20000"/>
          <a:lumOff val="80000"/>
        </a:srgbClr>
      </a:solidFill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31743322053146E-2"/>
          <c:y val="5.0925925925925923E-2"/>
          <c:w val="0.93078876663597421"/>
          <c:h val="0.790818022747156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koszt hospitalizacji</c:v>
                </c:pt>
              </c:strCache>
            </c:strRef>
          </c:tx>
          <c:spPr>
            <a:solidFill>
              <a:srgbClr val="4E12E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B4C6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2A7-452A-AD5F-2BF90F631416}"/>
              </c:ext>
            </c:extLst>
          </c:dPt>
          <c:dPt>
            <c:idx val="1"/>
            <c:invertIfNegative val="0"/>
            <c:bubble3D val="0"/>
            <c:spPr>
              <a:solidFill>
                <a:srgbClr val="4E12E4">
                  <a:alpha val="51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2A7-452A-AD5F-2BF90F63141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E2A7-452A-AD5F-2BF90F63141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938778750408551"/>
                      <c:h val="0.106390751916406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E2A7-452A-AD5F-2BF90F6314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Pacjent 1 - poprawny</c:v>
                </c:pt>
                <c:pt idx="1">
                  <c:v>Pacjent 2 - niepoprawny</c:v>
                </c:pt>
              </c:strCache>
            </c:strRef>
          </c:cat>
          <c:val>
            <c:numRef>
              <c:f>Arkusz1!$B$2:$B$3</c:f>
              <c:numCache>
                <c:formatCode>#\ ##0.00\ "zł"</c:formatCode>
                <c:ptCount val="2"/>
                <c:pt idx="0">
                  <c:v>2178.4299999999998</c:v>
                </c:pt>
                <c:pt idx="1">
                  <c:v>1859.56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2A7-452A-AD5F-2BF90F6314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4939119"/>
        <c:axId val="434940367"/>
      </c:barChart>
      <c:catAx>
        <c:axId val="434939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34940367"/>
        <c:crosses val="autoZero"/>
        <c:auto val="1"/>
        <c:lblAlgn val="ctr"/>
        <c:lblOffset val="100"/>
        <c:noMultiLvlLbl val="0"/>
      </c:catAx>
      <c:valAx>
        <c:axId val="434940367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34939119"/>
        <c:crosses val="autoZero"/>
        <c:crossBetween val="between"/>
      </c:valAx>
      <c:spPr>
        <a:noFill/>
        <a:ln>
          <a:solidFill>
            <a:schemeClr val="accent6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208793247133861"/>
          <c:y val="8.3852835396925479E-2"/>
          <c:w val="0.86469671558031447"/>
          <c:h val="0.6475320552720029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'G12'!$G$3</c:f>
              <c:strCache>
                <c:ptCount val="1"/>
                <c:pt idx="0">
                  <c:v>mężczyzna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0.148216730984688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235-42AC-BB21-5B8E23874E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'G12'!$H$3</c:f>
              <c:numCache>
                <c:formatCode>General</c:formatCode>
                <c:ptCount val="1"/>
                <c:pt idx="0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35-42AC-BB21-5B8E23874E7F}"/>
            </c:ext>
          </c:extLst>
        </c:ser>
        <c:ser>
          <c:idx val="1"/>
          <c:order val="1"/>
          <c:tx>
            <c:strRef>
              <c:f>'G12'!$G$4</c:f>
              <c:strCache>
                <c:ptCount val="1"/>
                <c:pt idx="0">
                  <c:v>kobieta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1607661056297156E-2"/>
                  <c:y val="0.2717306734719283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235-42AC-BB21-5B8E23874E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'G12'!$H$4</c:f>
              <c:numCache>
                <c:formatCode>General</c:formatCode>
                <c:ptCount val="1"/>
                <c:pt idx="0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235-42AC-BB21-5B8E23874E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45197759"/>
        <c:axId val="1645182367"/>
        <c:axId val="0"/>
      </c:bar3DChart>
      <c:catAx>
        <c:axId val="164519775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45182367"/>
        <c:crosses val="autoZero"/>
        <c:auto val="1"/>
        <c:lblAlgn val="ctr"/>
        <c:lblOffset val="100"/>
        <c:noMultiLvlLbl val="0"/>
      </c:catAx>
      <c:valAx>
        <c:axId val="164518236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451977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992621061659223"/>
          <c:y val="0.7105134678824846"/>
          <c:w val="0.44254260419866209"/>
          <c:h val="0.13432925629200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bar"/>
        <c:grouping val="percentStacked"/>
        <c:varyColors val="0"/>
        <c:ser>
          <c:idx val="0"/>
          <c:order val="0"/>
          <c:tx>
            <c:strRef>
              <c:f>'G12'!$G$7</c:f>
              <c:strCache>
                <c:ptCount val="1"/>
                <c:pt idx="0">
                  <c:v>poniżej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'G12'!$H$7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0C-4579-AB12-16CFE1EF73D8}"/>
            </c:ext>
          </c:extLst>
        </c:ser>
        <c:ser>
          <c:idx val="1"/>
          <c:order val="1"/>
          <c:tx>
            <c:strRef>
              <c:f>'G12'!$G$8</c:f>
              <c:strCache>
                <c:ptCount val="1"/>
                <c:pt idx="0">
                  <c:v>1-6 lat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'G12'!$H$8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0C-4579-AB12-16CFE1EF73D8}"/>
            </c:ext>
          </c:extLst>
        </c:ser>
        <c:ser>
          <c:idx val="2"/>
          <c:order val="2"/>
          <c:tx>
            <c:strRef>
              <c:f>'G12'!$G$9</c:f>
              <c:strCache>
                <c:ptCount val="1"/>
                <c:pt idx="0">
                  <c:v>6-17 lat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'G12'!$H$9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0C-4579-AB12-16CFE1EF73D8}"/>
            </c:ext>
          </c:extLst>
        </c:ser>
        <c:ser>
          <c:idx val="3"/>
          <c:order val="3"/>
          <c:tx>
            <c:strRef>
              <c:f>'G12'!$G$10</c:f>
              <c:strCache>
                <c:ptCount val="1"/>
                <c:pt idx="0">
                  <c:v>18 - 40 lat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'G12'!$H$10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00C-4579-AB12-16CFE1EF73D8}"/>
            </c:ext>
          </c:extLst>
        </c:ser>
        <c:ser>
          <c:idx val="4"/>
          <c:order val="4"/>
          <c:tx>
            <c:strRef>
              <c:f>'G12'!$G$11</c:f>
              <c:strCache>
                <c:ptCount val="1"/>
                <c:pt idx="0">
                  <c:v>41 - 60 lat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'G12'!$H$11</c:f>
              <c:numCache>
                <c:formatCode>General</c:formatCode>
                <c:ptCount val="1"/>
                <c:pt idx="0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00C-4579-AB12-16CFE1EF73D8}"/>
            </c:ext>
          </c:extLst>
        </c:ser>
        <c:ser>
          <c:idx val="5"/>
          <c:order val="5"/>
          <c:tx>
            <c:strRef>
              <c:f>'G12'!$G$12</c:f>
              <c:strCache>
                <c:ptCount val="1"/>
                <c:pt idx="0">
                  <c:v>61 - 80 lat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'G12'!$H$12</c:f>
              <c:numCache>
                <c:formatCode>General</c:formatCode>
                <c:ptCount val="1"/>
                <c:pt idx="0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00C-4579-AB12-16CFE1EF73D8}"/>
            </c:ext>
          </c:extLst>
        </c:ser>
        <c:ser>
          <c:idx val="6"/>
          <c:order val="6"/>
          <c:tx>
            <c:strRef>
              <c:f>'G12'!$G$13</c:f>
              <c:strCache>
                <c:ptCount val="1"/>
                <c:pt idx="0">
                  <c:v>81 i więcej lat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'G12'!$H$13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00C-4579-AB12-16CFE1EF73D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59420719"/>
        <c:axId val="759409903"/>
        <c:axId val="0"/>
      </c:bar3DChart>
      <c:catAx>
        <c:axId val="75942071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59409903"/>
        <c:crosses val="autoZero"/>
        <c:auto val="1"/>
        <c:lblAlgn val="ctr"/>
        <c:lblOffset val="100"/>
        <c:noMultiLvlLbl val="0"/>
      </c:catAx>
      <c:valAx>
        <c:axId val="759409903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594207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7.974900379208201E-2"/>
          <c:y val="0.70449657334499849"/>
          <c:w val="0.8194594844214097"/>
          <c:h val="7.8125546806649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spPr>
            <a:solidFill>
              <a:srgbClr val="A3C7FF">
                <a:alpha val="76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'G12'!$K$7:$K$8</c:f>
              <c:numCache>
                <c:formatCode>#,##0</c:formatCode>
                <c:ptCount val="2"/>
                <c:pt idx="0">
                  <c:v>74.150000000000006</c:v>
                </c:pt>
                <c:pt idx="1">
                  <c:v>49.140999999999991</c:v>
                </c:pt>
              </c:numCache>
            </c:numRef>
          </c:xVal>
          <c:yVal>
            <c:numRef>
              <c:f>'G12'!$L$7:$L$8</c:f>
              <c:numCache>
                <c:formatCode>#,##0</c:formatCode>
                <c:ptCount val="2"/>
                <c:pt idx="0">
                  <c:v>95.206999999999965</c:v>
                </c:pt>
                <c:pt idx="1">
                  <c:v>94.920200000000008</c:v>
                </c:pt>
              </c:numCache>
            </c:numRef>
          </c:yVal>
          <c:bubbleSize>
            <c:numRef>
              <c:f>'G12'!$M$7:$M$8</c:f>
              <c:numCache>
                <c:formatCode>#,##0</c:formatCode>
                <c:ptCount val="2"/>
                <c:pt idx="0">
                  <c:v>2151.47781416524</c:v>
                </c:pt>
                <c:pt idx="1">
                  <c:v>2121.47781416524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0-5B24-44D5-95FB-7956DCA793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582234608"/>
        <c:axId val="582021000"/>
      </c:bubbleChart>
      <c:valAx>
        <c:axId val="5822346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200"/>
                  <a:t>PL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82021000"/>
        <c:crosses val="autoZero"/>
        <c:crossBetween val="midCat"/>
      </c:valAx>
      <c:valAx>
        <c:axId val="58202100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200"/>
                  <a:t>WM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822346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831271973447971E-2"/>
          <c:y val="9.2300027505220636E-2"/>
          <c:w val="0.92869964192226628"/>
          <c:h val="0.790818022747156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Arkusz1!$B$13</c:f>
              <c:strCache>
                <c:ptCount val="1"/>
                <c:pt idx="0">
                  <c:v>koszt hospitalizacji</c:v>
                </c:pt>
              </c:strCache>
            </c:strRef>
          </c:tx>
          <c:spPr>
            <a:solidFill>
              <a:schemeClr val="accent1"/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B4C69"/>
              </a:soli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302-4A58-8254-6ECB7FFEF757}"/>
              </c:ext>
            </c:extLst>
          </c:dPt>
          <c:dPt>
            <c:idx val="1"/>
            <c:invertIfNegative val="0"/>
            <c:bubble3D val="0"/>
            <c:spPr>
              <a:solidFill>
                <a:srgbClr val="6600CC"/>
              </a:soli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302-4A58-8254-6ECB7FFEF75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20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F302-4A58-8254-6ECB7FFEF7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0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Arkusz1!$A$14:$A$15</c:f>
              <c:strCache>
                <c:ptCount val="2"/>
                <c:pt idx="0">
                  <c:v>Pacjent 1 - poprawny</c:v>
                </c:pt>
                <c:pt idx="1">
                  <c:v>Pacjent 2 - niepoprawny</c:v>
                </c:pt>
              </c:strCache>
            </c:strRef>
          </c:cat>
          <c:val>
            <c:numRef>
              <c:f>Arkusz1!$B$14:$B$15</c:f>
              <c:numCache>
                <c:formatCode>#\ ##0.00\ "zł"</c:formatCode>
                <c:ptCount val="2"/>
                <c:pt idx="0">
                  <c:v>2353.52</c:v>
                </c:pt>
                <c:pt idx="1">
                  <c:v>973.71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302-4A58-8254-6ECB7FFEF75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34939119"/>
        <c:axId val="434940367"/>
      </c:barChart>
      <c:catAx>
        <c:axId val="434939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34940367"/>
        <c:crosses val="autoZero"/>
        <c:auto val="1"/>
        <c:lblAlgn val="ctr"/>
        <c:lblOffset val="100"/>
        <c:noMultiLvlLbl val="0"/>
      </c:catAx>
      <c:valAx>
        <c:axId val="4349403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349391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2">
          <a:alpha val="81000"/>
        </a:schemeClr>
      </a:solidFill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3C643E-B071-418B-8B75-D15E8C8AD325}" type="doc">
      <dgm:prSet loTypeId="urn:microsoft.com/office/officeart/2005/8/layout/vList2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pl-PL"/>
        </a:p>
      </dgm:t>
    </dgm:pt>
    <dgm:pt modelId="{31C196E0-7A68-4D1B-9D6A-1512523840B4}">
      <dgm:prSet/>
      <dgm:spPr/>
      <dgm:t>
        <a:bodyPr/>
        <a:lstStyle/>
        <a:p>
          <a:r>
            <a:rPr lang="pl-PL" dirty="0"/>
            <a:t>Dane pacjentów przekazywane będą w formie danych szczegółowych</a:t>
          </a:r>
        </a:p>
      </dgm:t>
    </dgm:pt>
    <dgm:pt modelId="{22D6461E-38DC-4DB5-B67A-2DE77FF79F9B}" type="parTrans" cxnId="{57CEB694-234B-4E53-AEC9-257295DC6E21}">
      <dgm:prSet/>
      <dgm:spPr/>
      <dgm:t>
        <a:bodyPr/>
        <a:lstStyle/>
        <a:p>
          <a:endParaRPr lang="pl-PL"/>
        </a:p>
      </dgm:t>
    </dgm:pt>
    <dgm:pt modelId="{B4A3FCA5-071D-420F-989C-F7EB18B45A0D}" type="sibTrans" cxnId="{57CEB694-234B-4E53-AEC9-257295DC6E21}">
      <dgm:prSet/>
      <dgm:spPr/>
      <dgm:t>
        <a:bodyPr/>
        <a:lstStyle/>
        <a:p>
          <a:endParaRPr lang="pl-PL"/>
        </a:p>
      </dgm:t>
    </dgm:pt>
    <dgm:pt modelId="{7A4D1CE9-49A9-49F8-BDDE-0091F18D25E9}">
      <dgm:prSet/>
      <dgm:spPr/>
      <dgm:t>
        <a:bodyPr/>
        <a:lstStyle/>
        <a:p>
          <a:r>
            <a:rPr lang="pl-PL" dirty="0"/>
            <a:t>Muszą zawierać informacje o wszystkich kosztach</a:t>
          </a:r>
        </a:p>
      </dgm:t>
    </dgm:pt>
    <dgm:pt modelId="{B7055523-8A8E-4656-BDAB-B5F0431E6A19}" type="parTrans" cxnId="{826C7306-097F-496C-8B78-F678C902120E}">
      <dgm:prSet/>
      <dgm:spPr/>
      <dgm:t>
        <a:bodyPr/>
        <a:lstStyle/>
        <a:p>
          <a:endParaRPr lang="pl-PL"/>
        </a:p>
      </dgm:t>
    </dgm:pt>
    <dgm:pt modelId="{09B8EF8E-100B-405E-9A51-90039ED4F6DC}" type="sibTrans" cxnId="{826C7306-097F-496C-8B78-F678C902120E}">
      <dgm:prSet/>
      <dgm:spPr/>
      <dgm:t>
        <a:bodyPr/>
        <a:lstStyle/>
        <a:p>
          <a:endParaRPr lang="pl-PL"/>
        </a:p>
      </dgm:t>
    </dgm:pt>
    <dgm:pt modelId="{BB92DA0F-EF31-4EA1-B20F-9880C419E421}">
      <dgm:prSet/>
      <dgm:spPr/>
      <dgm:t>
        <a:bodyPr/>
        <a:lstStyle/>
        <a:p>
          <a:r>
            <a:rPr lang="pl-PL" dirty="0"/>
            <a:t>Dane będą przekazywane w postaci plików:</a:t>
          </a:r>
        </a:p>
      </dgm:t>
    </dgm:pt>
    <dgm:pt modelId="{86746F03-F532-4586-8D12-26BCB94041CE}" type="parTrans" cxnId="{F7BD56E1-F3B3-4CB3-AB40-275951E91888}">
      <dgm:prSet/>
      <dgm:spPr/>
      <dgm:t>
        <a:bodyPr/>
        <a:lstStyle/>
        <a:p>
          <a:endParaRPr lang="pl-PL"/>
        </a:p>
      </dgm:t>
    </dgm:pt>
    <dgm:pt modelId="{0B8AC75C-5F2E-4013-AD4E-D47DCAC2B758}" type="sibTrans" cxnId="{F7BD56E1-F3B3-4CB3-AB40-275951E91888}">
      <dgm:prSet/>
      <dgm:spPr/>
      <dgm:t>
        <a:bodyPr/>
        <a:lstStyle/>
        <a:p>
          <a:endParaRPr lang="pl-PL"/>
        </a:p>
      </dgm:t>
    </dgm:pt>
    <dgm:pt modelId="{B1B19037-F452-469E-B095-2F66DEF2A853}">
      <dgm:prSet/>
      <dgm:spPr/>
      <dgm:t>
        <a:bodyPr/>
        <a:lstStyle/>
        <a:p>
          <a:r>
            <a:rPr lang="pl-PL" dirty="0"/>
            <a:t>OG</a:t>
          </a:r>
        </a:p>
      </dgm:t>
    </dgm:pt>
    <dgm:pt modelId="{49AA4823-7EE9-4EFD-9691-6E1C1179EB97}" type="parTrans" cxnId="{5D0AF0EA-51E1-4C44-810C-A1E7483E70AD}">
      <dgm:prSet/>
      <dgm:spPr/>
      <dgm:t>
        <a:bodyPr/>
        <a:lstStyle/>
        <a:p>
          <a:endParaRPr lang="pl-PL"/>
        </a:p>
      </dgm:t>
    </dgm:pt>
    <dgm:pt modelId="{35D1FD74-8E45-4EBE-8836-A136ED58AC9B}" type="sibTrans" cxnId="{5D0AF0EA-51E1-4C44-810C-A1E7483E70AD}">
      <dgm:prSet/>
      <dgm:spPr/>
      <dgm:t>
        <a:bodyPr/>
        <a:lstStyle/>
        <a:p>
          <a:endParaRPr lang="pl-PL"/>
        </a:p>
      </dgm:t>
    </dgm:pt>
    <dgm:pt modelId="{6FE93978-AD4D-435E-B283-33E84E053F23}">
      <dgm:prSet/>
      <dgm:spPr/>
      <dgm:t>
        <a:bodyPr/>
        <a:lstStyle/>
        <a:p>
          <a:r>
            <a:rPr lang="pl-PL"/>
            <a:t>SM</a:t>
          </a:r>
        </a:p>
      </dgm:t>
    </dgm:pt>
    <dgm:pt modelId="{0F97AB85-12E4-4154-83FE-AFEAD6C8B8E7}" type="parTrans" cxnId="{D322164F-3B59-4727-9E11-CC247C19686E}">
      <dgm:prSet/>
      <dgm:spPr/>
      <dgm:t>
        <a:bodyPr/>
        <a:lstStyle/>
        <a:p>
          <a:endParaRPr lang="pl-PL"/>
        </a:p>
      </dgm:t>
    </dgm:pt>
    <dgm:pt modelId="{FB8D4E28-9DB0-4C54-AF24-EF99ECC75A09}" type="sibTrans" cxnId="{D322164F-3B59-4727-9E11-CC247C19686E}">
      <dgm:prSet/>
      <dgm:spPr/>
      <dgm:t>
        <a:bodyPr/>
        <a:lstStyle/>
        <a:p>
          <a:endParaRPr lang="pl-PL"/>
        </a:p>
      </dgm:t>
    </dgm:pt>
    <dgm:pt modelId="{94785EF4-0A06-438F-AA6D-492C3D14FCEB}">
      <dgm:prSet/>
      <dgm:spPr/>
      <dgm:t>
        <a:bodyPr/>
        <a:lstStyle/>
        <a:p>
          <a:r>
            <a:rPr lang="pl-PL"/>
            <a:t>PL</a:t>
          </a:r>
        </a:p>
      </dgm:t>
    </dgm:pt>
    <dgm:pt modelId="{E9F1B71C-C795-4BC6-89F9-C2278915B530}" type="parTrans" cxnId="{8786CB19-B1B6-48A2-99A0-02D935C53ED8}">
      <dgm:prSet/>
      <dgm:spPr/>
      <dgm:t>
        <a:bodyPr/>
        <a:lstStyle/>
        <a:p>
          <a:endParaRPr lang="pl-PL"/>
        </a:p>
      </dgm:t>
    </dgm:pt>
    <dgm:pt modelId="{DBBFEC88-3393-4C1D-83AE-6AB00033806D}" type="sibTrans" cxnId="{8786CB19-B1B6-48A2-99A0-02D935C53ED8}">
      <dgm:prSet/>
      <dgm:spPr/>
      <dgm:t>
        <a:bodyPr/>
        <a:lstStyle/>
        <a:p>
          <a:endParaRPr lang="pl-PL"/>
        </a:p>
      </dgm:t>
    </dgm:pt>
    <dgm:pt modelId="{FB066618-33F9-42B7-9D6A-BC3C555B2BA9}">
      <dgm:prSet/>
      <dgm:spPr/>
      <dgm:t>
        <a:bodyPr/>
        <a:lstStyle/>
        <a:p>
          <a:r>
            <a:rPr lang="pl-PL" dirty="0"/>
            <a:t>WM</a:t>
          </a:r>
        </a:p>
      </dgm:t>
    </dgm:pt>
    <dgm:pt modelId="{C410171A-9740-445D-A9BF-4A678DEB2E2A}" type="parTrans" cxnId="{308B2EDC-C5AC-494F-BDD1-31B6651A6EB3}">
      <dgm:prSet/>
      <dgm:spPr/>
      <dgm:t>
        <a:bodyPr/>
        <a:lstStyle/>
        <a:p>
          <a:endParaRPr lang="pl-PL"/>
        </a:p>
      </dgm:t>
    </dgm:pt>
    <dgm:pt modelId="{67FF6DB4-AEC4-46A3-9644-EB8D4E66BCEB}" type="sibTrans" cxnId="{308B2EDC-C5AC-494F-BDD1-31B6651A6EB3}">
      <dgm:prSet/>
      <dgm:spPr/>
      <dgm:t>
        <a:bodyPr/>
        <a:lstStyle/>
        <a:p>
          <a:endParaRPr lang="pl-PL"/>
        </a:p>
      </dgm:t>
    </dgm:pt>
    <dgm:pt modelId="{4E875D87-3F82-44AA-A4AF-BD3B78140D38}">
      <dgm:prSet/>
      <dgm:spPr/>
      <dgm:t>
        <a:bodyPr/>
        <a:lstStyle/>
        <a:p>
          <a:r>
            <a:rPr lang="pl-PL"/>
            <a:t>PR</a:t>
          </a:r>
        </a:p>
      </dgm:t>
    </dgm:pt>
    <dgm:pt modelId="{FAFB4DA6-91A5-45A5-A25B-AE1EC229A358}" type="parTrans" cxnId="{3BDB7492-46D7-4F54-B7F5-F2650E17E521}">
      <dgm:prSet/>
      <dgm:spPr/>
      <dgm:t>
        <a:bodyPr/>
        <a:lstStyle/>
        <a:p>
          <a:endParaRPr lang="pl-PL"/>
        </a:p>
      </dgm:t>
    </dgm:pt>
    <dgm:pt modelId="{EAC44381-6AD7-4D28-98A4-23EE89C04F76}" type="sibTrans" cxnId="{3BDB7492-46D7-4F54-B7F5-F2650E17E521}">
      <dgm:prSet/>
      <dgm:spPr/>
      <dgm:t>
        <a:bodyPr/>
        <a:lstStyle/>
        <a:p>
          <a:endParaRPr lang="pl-PL"/>
        </a:p>
      </dgm:t>
    </dgm:pt>
    <dgm:pt modelId="{21EA29ED-2574-4857-A01D-86A2F27E8044}">
      <dgm:prSet/>
      <dgm:spPr/>
      <dgm:t>
        <a:bodyPr/>
        <a:lstStyle/>
        <a:p>
          <a:r>
            <a:rPr lang="pl-PL" dirty="0"/>
            <a:t>PR_HR</a:t>
          </a:r>
        </a:p>
      </dgm:t>
    </dgm:pt>
    <dgm:pt modelId="{DDE901FC-6AF4-4DF2-9B14-E2694BF1C4EB}" type="parTrans" cxnId="{4C7C4C7D-2247-4099-B11A-4A09F4DD3385}">
      <dgm:prSet/>
      <dgm:spPr/>
      <dgm:t>
        <a:bodyPr/>
        <a:lstStyle/>
        <a:p>
          <a:endParaRPr lang="pl-PL"/>
        </a:p>
      </dgm:t>
    </dgm:pt>
    <dgm:pt modelId="{45732428-4332-44B5-81C9-CD3F301C886A}" type="sibTrans" cxnId="{4C7C4C7D-2247-4099-B11A-4A09F4DD3385}">
      <dgm:prSet/>
      <dgm:spPr/>
      <dgm:t>
        <a:bodyPr/>
        <a:lstStyle/>
        <a:p>
          <a:endParaRPr lang="pl-PL"/>
        </a:p>
      </dgm:t>
    </dgm:pt>
    <dgm:pt modelId="{4120B437-6C94-4302-9FF8-4C882F5A0690}">
      <dgm:prSet/>
      <dgm:spPr/>
      <dgm:t>
        <a:bodyPr/>
        <a:lstStyle/>
        <a:p>
          <a:r>
            <a:rPr lang="pl-PL" dirty="0"/>
            <a:t>OM</a:t>
          </a:r>
        </a:p>
      </dgm:t>
    </dgm:pt>
    <dgm:pt modelId="{08D90A16-3C2C-4590-955F-9A05B07A8B3F}" type="parTrans" cxnId="{2E365C00-75CC-4FAE-8F79-3C83505D824C}">
      <dgm:prSet/>
      <dgm:spPr/>
      <dgm:t>
        <a:bodyPr/>
        <a:lstStyle/>
        <a:p>
          <a:endParaRPr lang="pl-PL"/>
        </a:p>
      </dgm:t>
    </dgm:pt>
    <dgm:pt modelId="{B38B0D44-2A40-4D21-A979-736834C4B497}" type="sibTrans" cxnId="{2E365C00-75CC-4FAE-8F79-3C83505D824C}">
      <dgm:prSet/>
      <dgm:spPr/>
      <dgm:t>
        <a:bodyPr/>
        <a:lstStyle/>
        <a:p>
          <a:endParaRPr lang="pl-PL"/>
        </a:p>
      </dgm:t>
    </dgm:pt>
    <dgm:pt modelId="{F410F4A1-4004-4207-A7BE-F50FF9928B3A}" type="pres">
      <dgm:prSet presAssocID="{723C643E-B071-418B-8B75-D15E8C8AD325}" presName="linear" presStyleCnt="0">
        <dgm:presLayoutVars>
          <dgm:animLvl val="lvl"/>
          <dgm:resizeHandles val="exact"/>
        </dgm:presLayoutVars>
      </dgm:prSet>
      <dgm:spPr/>
    </dgm:pt>
    <dgm:pt modelId="{CA75925D-F363-4915-8EC1-FD71E1F8D9D4}" type="pres">
      <dgm:prSet presAssocID="{31C196E0-7A68-4D1B-9D6A-1512523840B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BEEF937-C4C2-4376-B919-CD9E234FD054}" type="pres">
      <dgm:prSet presAssocID="{B4A3FCA5-071D-420F-989C-F7EB18B45A0D}" presName="spacer" presStyleCnt="0"/>
      <dgm:spPr/>
    </dgm:pt>
    <dgm:pt modelId="{530A52A1-DF29-45BF-A5BD-12E3B70BD400}" type="pres">
      <dgm:prSet presAssocID="{7A4D1CE9-49A9-49F8-BDDE-0091F18D25E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EF7B3B5-399F-43AB-A25C-439D506EB10C}" type="pres">
      <dgm:prSet presAssocID="{09B8EF8E-100B-405E-9A51-90039ED4F6DC}" presName="spacer" presStyleCnt="0"/>
      <dgm:spPr/>
    </dgm:pt>
    <dgm:pt modelId="{F3BA758D-DF91-4A9D-AE91-76862528047E}" type="pres">
      <dgm:prSet presAssocID="{BB92DA0F-EF31-4EA1-B20F-9880C419E421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7A248C71-4A5F-46AB-AD50-75378B746084}" type="pres">
      <dgm:prSet presAssocID="{BB92DA0F-EF31-4EA1-B20F-9880C419E421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2E365C00-75CC-4FAE-8F79-3C83505D824C}" srcId="{BB92DA0F-EF31-4EA1-B20F-9880C419E421}" destId="{4120B437-6C94-4302-9FF8-4C882F5A0690}" srcOrd="6" destOrd="0" parTransId="{08D90A16-3C2C-4590-955F-9A05B07A8B3F}" sibTransId="{B38B0D44-2A40-4D21-A979-736834C4B497}"/>
    <dgm:cxn modelId="{EA95B501-4313-4F0E-AA2E-214438B9AB67}" type="presOf" srcId="{4120B437-6C94-4302-9FF8-4C882F5A0690}" destId="{7A248C71-4A5F-46AB-AD50-75378B746084}" srcOrd="0" destOrd="6" presId="urn:microsoft.com/office/officeart/2005/8/layout/vList2"/>
    <dgm:cxn modelId="{826C7306-097F-496C-8B78-F678C902120E}" srcId="{723C643E-B071-418B-8B75-D15E8C8AD325}" destId="{7A4D1CE9-49A9-49F8-BDDE-0091F18D25E9}" srcOrd="1" destOrd="0" parTransId="{B7055523-8A8E-4656-BDAB-B5F0431E6A19}" sibTransId="{09B8EF8E-100B-405E-9A51-90039ED4F6DC}"/>
    <dgm:cxn modelId="{8786CB19-B1B6-48A2-99A0-02D935C53ED8}" srcId="{BB92DA0F-EF31-4EA1-B20F-9880C419E421}" destId="{94785EF4-0A06-438F-AA6D-492C3D14FCEB}" srcOrd="2" destOrd="0" parTransId="{E9F1B71C-C795-4BC6-89F9-C2278915B530}" sibTransId="{DBBFEC88-3393-4C1D-83AE-6AB00033806D}"/>
    <dgm:cxn modelId="{E905BF3F-3ECF-4B83-93F0-8C7EA0B3161A}" type="presOf" srcId="{723C643E-B071-418B-8B75-D15E8C8AD325}" destId="{F410F4A1-4004-4207-A7BE-F50FF9928B3A}" srcOrd="0" destOrd="0" presId="urn:microsoft.com/office/officeart/2005/8/layout/vList2"/>
    <dgm:cxn modelId="{D322164F-3B59-4727-9E11-CC247C19686E}" srcId="{BB92DA0F-EF31-4EA1-B20F-9880C419E421}" destId="{6FE93978-AD4D-435E-B283-33E84E053F23}" srcOrd="1" destOrd="0" parTransId="{0F97AB85-12E4-4154-83FE-AFEAD6C8B8E7}" sibTransId="{FB8D4E28-9DB0-4C54-AF24-EF99ECC75A09}"/>
    <dgm:cxn modelId="{6AF97E75-DA71-4422-8AB3-A0F239190289}" type="presOf" srcId="{FB066618-33F9-42B7-9D6A-BC3C555B2BA9}" destId="{7A248C71-4A5F-46AB-AD50-75378B746084}" srcOrd="0" destOrd="3" presId="urn:microsoft.com/office/officeart/2005/8/layout/vList2"/>
    <dgm:cxn modelId="{4C7C4C7D-2247-4099-B11A-4A09F4DD3385}" srcId="{BB92DA0F-EF31-4EA1-B20F-9880C419E421}" destId="{21EA29ED-2574-4857-A01D-86A2F27E8044}" srcOrd="5" destOrd="0" parTransId="{DDE901FC-6AF4-4DF2-9B14-E2694BF1C4EB}" sibTransId="{45732428-4332-44B5-81C9-CD3F301C886A}"/>
    <dgm:cxn modelId="{3BDB7492-46D7-4F54-B7F5-F2650E17E521}" srcId="{BB92DA0F-EF31-4EA1-B20F-9880C419E421}" destId="{4E875D87-3F82-44AA-A4AF-BD3B78140D38}" srcOrd="4" destOrd="0" parTransId="{FAFB4DA6-91A5-45A5-A25B-AE1EC229A358}" sibTransId="{EAC44381-6AD7-4D28-98A4-23EE89C04F76}"/>
    <dgm:cxn modelId="{57CEB694-234B-4E53-AEC9-257295DC6E21}" srcId="{723C643E-B071-418B-8B75-D15E8C8AD325}" destId="{31C196E0-7A68-4D1B-9D6A-1512523840B4}" srcOrd="0" destOrd="0" parTransId="{22D6461E-38DC-4DB5-B67A-2DE77FF79F9B}" sibTransId="{B4A3FCA5-071D-420F-989C-F7EB18B45A0D}"/>
    <dgm:cxn modelId="{D0250BA0-1E54-4C79-AFA4-C8339A12FE71}" type="presOf" srcId="{6FE93978-AD4D-435E-B283-33E84E053F23}" destId="{7A248C71-4A5F-46AB-AD50-75378B746084}" srcOrd="0" destOrd="1" presId="urn:microsoft.com/office/officeart/2005/8/layout/vList2"/>
    <dgm:cxn modelId="{4BF02ABE-5D51-4E78-81EF-535A09EEC68E}" type="presOf" srcId="{B1B19037-F452-469E-B095-2F66DEF2A853}" destId="{7A248C71-4A5F-46AB-AD50-75378B746084}" srcOrd="0" destOrd="0" presId="urn:microsoft.com/office/officeart/2005/8/layout/vList2"/>
    <dgm:cxn modelId="{12E5A7C0-BC00-498E-926A-D7730AD49E9B}" type="presOf" srcId="{7A4D1CE9-49A9-49F8-BDDE-0091F18D25E9}" destId="{530A52A1-DF29-45BF-A5BD-12E3B70BD400}" srcOrd="0" destOrd="0" presId="urn:microsoft.com/office/officeart/2005/8/layout/vList2"/>
    <dgm:cxn modelId="{E137DECB-0AD0-4732-AA41-4532141B57A8}" type="presOf" srcId="{94785EF4-0A06-438F-AA6D-492C3D14FCEB}" destId="{7A248C71-4A5F-46AB-AD50-75378B746084}" srcOrd="0" destOrd="2" presId="urn:microsoft.com/office/officeart/2005/8/layout/vList2"/>
    <dgm:cxn modelId="{6886FFCE-0A94-40C7-A539-75CD94F29B54}" type="presOf" srcId="{31C196E0-7A68-4D1B-9D6A-1512523840B4}" destId="{CA75925D-F363-4915-8EC1-FD71E1F8D9D4}" srcOrd="0" destOrd="0" presId="urn:microsoft.com/office/officeart/2005/8/layout/vList2"/>
    <dgm:cxn modelId="{2B22C3D9-5356-452D-8703-2B059AEECA36}" type="presOf" srcId="{4E875D87-3F82-44AA-A4AF-BD3B78140D38}" destId="{7A248C71-4A5F-46AB-AD50-75378B746084}" srcOrd="0" destOrd="4" presId="urn:microsoft.com/office/officeart/2005/8/layout/vList2"/>
    <dgm:cxn modelId="{308B2EDC-C5AC-494F-BDD1-31B6651A6EB3}" srcId="{BB92DA0F-EF31-4EA1-B20F-9880C419E421}" destId="{FB066618-33F9-42B7-9D6A-BC3C555B2BA9}" srcOrd="3" destOrd="0" parTransId="{C410171A-9740-445D-A9BF-4A678DEB2E2A}" sibTransId="{67FF6DB4-AEC4-46A3-9644-EB8D4E66BCEB}"/>
    <dgm:cxn modelId="{0BD277DE-EC74-492C-98C7-8525AA744261}" type="presOf" srcId="{BB92DA0F-EF31-4EA1-B20F-9880C419E421}" destId="{F3BA758D-DF91-4A9D-AE91-76862528047E}" srcOrd="0" destOrd="0" presId="urn:microsoft.com/office/officeart/2005/8/layout/vList2"/>
    <dgm:cxn modelId="{F7BD56E1-F3B3-4CB3-AB40-275951E91888}" srcId="{723C643E-B071-418B-8B75-D15E8C8AD325}" destId="{BB92DA0F-EF31-4EA1-B20F-9880C419E421}" srcOrd="2" destOrd="0" parTransId="{86746F03-F532-4586-8D12-26BCB94041CE}" sibTransId="{0B8AC75C-5F2E-4013-AD4E-D47DCAC2B758}"/>
    <dgm:cxn modelId="{5D0AF0EA-51E1-4C44-810C-A1E7483E70AD}" srcId="{BB92DA0F-EF31-4EA1-B20F-9880C419E421}" destId="{B1B19037-F452-469E-B095-2F66DEF2A853}" srcOrd="0" destOrd="0" parTransId="{49AA4823-7EE9-4EFD-9691-6E1C1179EB97}" sibTransId="{35D1FD74-8E45-4EBE-8836-A136ED58AC9B}"/>
    <dgm:cxn modelId="{1FCD94F7-0B5D-4F97-AC11-F9F3A09A1F2A}" type="presOf" srcId="{21EA29ED-2574-4857-A01D-86A2F27E8044}" destId="{7A248C71-4A5F-46AB-AD50-75378B746084}" srcOrd="0" destOrd="5" presId="urn:microsoft.com/office/officeart/2005/8/layout/vList2"/>
    <dgm:cxn modelId="{2A51FD24-FF9F-4959-BAE7-0E6424CA7BFC}" type="presParOf" srcId="{F410F4A1-4004-4207-A7BE-F50FF9928B3A}" destId="{CA75925D-F363-4915-8EC1-FD71E1F8D9D4}" srcOrd="0" destOrd="0" presId="urn:microsoft.com/office/officeart/2005/8/layout/vList2"/>
    <dgm:cxn modelId="{63669148-85ED-4288-B759-2E29E97F3B3B}" type="presParOf" srcId="{F410F4A1-4004-4207-A7BE-F50FF9928B3A}" destId="{9BEEF937-C4C2-4376-B919-CD9E234FD054}" srcOrd="1" destOrd="0" presId="urn:microsoft.com/office/officeart/2005/8/layout/vList2"/>
    <dgm:cxn modelId="{413E3854-FCE7-48DE-8F5C-75E2ABA60FB6}" type="presParOf" srcId="{F410F4A1-4004-4207-A7BE-F50FF9928B3A}" destId="{530A52A1-DF29-45BF-A5BD-12E3B70BD400}" srcOrd="2" destOrd="0" presId="urn:microsoft.com/office/officeart/2005/8/layout/vList2"/>
    <dgm:cxn modelId="{1F4427F6-3A19-4CCB-B89E-816EAE392797}" type="presParOf" srcId="{F410F4A1-4004-4207-A7BE-F50FF9928B3A}" destId="{7EF7B3B5-399F-43AB-A25C-439D506EB10C}" srcOrd="3" destOrd="0" presId="urn:microsoft.com/office/officeart/2005/8/layout/vList2"/>
    <dgm:cxn modelId="{695BC3C3-4180-4AA7-B402-9BB8EF49CE65}" type="presParOf" srcId="{F410F4A1-4004-4207-A7BE-F50FF9928B3A}" destId="{F3BA758D-DF91-4A9D-AE91-76862528047E}" srcOrd="4" destOrd="0" presId="urn:microsoft.com/office/officeart/2005/8/layout/vList2"/>
    <dgm:cxn modelId="{584F6457-4330-44FB-835F-57988011B770}" type="presParOf" srcId="{F410F4A1-4004-4207-A7BE-F50FF9928B3A}" destId="{7A248C71-4A5F-46AB-AD50-75378B746084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C5190B-C252-418B-BE92-212CCE225E17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l-PL"/>
        </a:p>
      </dgm:t>
    </dgm:pt>
    <dgm:pt modelId="{2FBCB3A1-5D5F-4C3E-A671-7F4500568622}">
      <dgm:prSet/>
      <dgm:spPr/>
      <dgm:t>
        <a:bodyPr/>
        <a:lstStyle/>
        <a:p>
          <a:r>
            <a:rPr lang="pl-PL" dirty="0"/>
            <a:t>Miejsce pobytu:</a:t>
          </a:r>
        </a:p>
      </dgm:t>
    </dgm:pt>
    <dgm:pt modelId="{CCAE2CF8-E65E-40D0-A02A-390CCB0CF160}" type="parTrans" cxnId="{B7059135-E128-42CE-98C1-0310E662F6A9}">
      <dgm:prSet/>
      <dgm:spPr/>
      <dgm:t>
        <a:bodyPr/>
        <a:lstStyle/>
        <a:p>
          <a:endParaRPr lang="pl-PL"/>
        </a:p>
      </dgm:t>
    </dgm:pt>
    <dgm:pt modelId="{4174E587-01DB-4817-8E56-72CBE86E9FCA}" type="sibTrans" cxnId="{B7059135-E128-42CE-98C1-0310E662F6A9}">
      <dgm:prSet/>
      <dgm:spPr/>
      <dgm:t>
        <a:bodyPr/>
        <a:lstStyle/>
        <a:p>
          <a:endParaRPr lang="pl-PL"/>
        </a:p>
      </dgm:t>
    </dgm:pt>
    <dgm:pt modelId="{E540C94B-A43F-49FD-B72D-F64DBDE72F58}">
      <dgm:prSet/>
      <dgm:spPr/>
      <dgm:t>
        <a:bodyPr/>
        <a:lstStyle/>
        <a:p>
          <a:r>
            <a:rPr lang="pl-PL" dirty="0"/>
            <a:t>Oddział Chirurgii Ogólnej w Szpitalu Z</a:t>
          </a:r>
          <a:r>
            <a:rPr lang="pl-PL" b="0" i="0" dirty="0">
              <a:effectLst/>
              <a:latin typeface="Helvetica Neue"/>
            </a:rPr>
            <a:t>drowotnym</a:t>
          </a:r>
          <a:endParaRPr lang="pl-PL" dirty="0"/>
        </a:p>
      </dgm:t>
    </dgm:pt>
    <dgm:pt modelId="{3436AF23-97CA-4F98-B317-A7D84AD32909}" type="parTrans" cxnId="{BDE3E21C-DF55-4F7F-8E55-7709CB3FEA32}">
      <dgm:prSet/>
      <dgm:spPr/>
      <dgm:t>
        <a:bodyPr/>
        <a:lstStyle/>
        <a:p>
          <a:endParaRPr lang="pl-PL"/>
        </a:p>
      </dgm:t>
    </dgm:pt>
    <dgm:pt modelId="{A584ABE0-6FDC-4A78-855B-63D1B2E6B7E5}" type="sibTrans" cxnId="{BDE3E21C-DF55-4F7F-8E55-7709CB3FEA32}">
      <dgm:prSet/>
      <dgm:spPr/>
      <dgm:t>
        <a:bodyPr/>
        <a:lstStyle/>
        <a:p>
          <a:endParaRPr lang="pl-PL"/>
        </a:p>
      </dgm:t>
    </dgm:pt>
    <dgm:pt modelId="{6D237781-4E55-4E53-9380-295902C9DBDD}">
      <dgm:prSet/>
      <dgm:spPr/>
      <dgm:t>
        <a:bodyPr/>
        <a:lstStyle/>
        <a:p>
          <a:r>
            <a:rPr lang="pl-PL"/>
            <a:t>Czas pobytu: </a:t>
          </a:r>
        </a:p>
      </dgm:t>
    </dgm:pt>
    <dgm:pt modelId="{A47CA94B-C812-4209-B8C3-D8702C9BAF50}" type="parTrans" cxnId="{4C98002C-6D17-41A8-8057-3762BFCBD6BA}">
      <dgm:prSet/>
      <dgm:spPr/>
      <dgm:t>
        <a:bodyPr/>
        <a:lstStyle/>
        <a:p>
          <a:endParaRPr lang="pl-PL"/>
        </a:p>
      </dgm:t>
    </dgm:pt>
    <dgm:pt modelId="{EF947BA8-3568-44BE-9A72-F99A7D7E7A69}" type="sibTrans" cxnId="{4C98002C-6D17-41A8-8057-3762BFCBD6BA}">
      <dgm:prSet/>
      <dgm:spPr/>
      <dgm:t>
        <a:bodyPr/>
        <a:lstStyle/>
        <a:p>
          <a:endParaRPr lang="pl-PL"/>
        </a:p>
      </dgm:t>
    </dgm:pt>
    <dgm:pt modelId="{60087C27-793E-4829-A51B-7372761E97BD}">
      <dgm:prSet/>
      <dgm:spPr/>
      <dgm:t>
        <a:bodyPr/>
        <a:lstStyle/>
        <a:p>
          <a:r>
            <a:rPr lang="pl-PL" b="0" dirty="0"/>
            <a:t>1 dni</a:t>
          </a:r>
        </a:p>
      </dgm:t>
    </dgm:pt>
    <dgm:pt modelId="{802FAD6F-A957-4AB1-A648-A984A2B2A12C}" type="parTrans" cxnId="{9AA64ADF-A1C3-4986-8855-07D811A7754F}">
      <dgm:prSet/>
      <dgm:spPr/>
      <dgm:t>
        <a:bodyPr/>
        <a:lstStyle/>
        <a:p>
          <a:endParaRPr lang="pl-PL"/>
        </a:p>
      </dgm:t>
    </dgm:pt>
    <dgm:pt modelId="{D018D020-6DFD-4089-B99D-7961A91D207B}" type="sibTrans" cxnId="{9AA64ADF-A1C3-4986-8855-07D811A7754F}">
      <dgm:prSet/>
      <dgm:spPr/>
      <dgm:t>
        <a:bodyPr/>
        <a:lstStyle/>
        <a:p>
          <a:endParaRPr lang="pl-PL"/>
        </a:p>
      </dgm:t>
    </dgm:pt>
    <dgm:pt modelId="{BE1E0027-FB63-4EED-B8A9-3786FF6FB29E}">
      <dgm:prSet/>
      <dgm:spPr/>
      <dgm:t>
        <a:bodyPr/>
        <a:lstStyle/>
        <a:p>
          <a:r>
            <a:rPr lang="pl-PL"/>
            <a:t>Postawiono rozpoznanie: </a:t>
          </a:r>
        </a:p>
      </dgm:t>
    </dgm:pt>
    <dgm:pt modelId="{C5252ADD-B250-467C-A40D-CFA36B6A1D26}" type="parTrans" cxnId="{88F0C779-19D2-4667-934B-BF7190B3D657}">
      <dgm:prSet/>
      <dgm:spPr/>
      <dgm:t>
        <a:bodyPr/>
        <a:lstStyle/>
        <a:p>
          <a:endParaRPr lang="pl-PL"/>
        </a:p>
      </dgm:t>
    </dgm:pt>
    <dgm:pt modelId="{6A37FD94-5140-41B4-8A14-4DBE7C552BAA}" type="sibTrans" cxnId="{88F0C779-19D2-4667-934B-BF7190B3D657}">
      <dgm:prSet/>
      <dgm:spPr/>
      <dgm:t>
        <a:bodyPr/>
        <a:lstStyle/>
        <a:p>
          <a:endParaRPr lang="pl-PL"/>
        </a:p>
      </dgm:t>
    </dgm:pt>
    <dgm:pt modelId="{121C4063-9B89-4C2A-B970-4D7D982D4703}">
      <dgm:prSet/>
      <dgm:spPr/>
      <dgm:t>
        <a:bodyPr/>
        <a:lstStyle/>
        <a:p>
          <a:r>
            <a:rPr lang="pl-PL" dirty="0"/>
            <a:t>główne </a:t>
          </a:r>
          <a:r>
            <a:rPr lang="pl-PL" b="1" dirty="0"/>
            <a:t>-  K22.2 - Niedrożność przełyku</a:t>
          </a:r>
        </a:p>
      </dgm:t>
    </dgm:pt>
    <dgm:pt modelId="{FCF8BCA3-69AB-4900-BBE3-2341CE725717}" type="parTrans" cxnId="{AB695BDE-F116-4848-985B-39F39E3256F7}">
      <dgm:prSet/>
      <dgm:spPr/>
      <dgm:t>
        <a:bodyPr/>
        <a:lstStyle/>
        <a:p>
          <a:endParaRPr lang="pl-PL"/>
        </a:p>
      </dgm:t>
    </dgm:pt>
    <dgm:pt modelId="{EEAB91C5-2646-4C1C-B476-BD5376773877}" type="sibTrans" cxnId="{AB695BDE-F116-4848-985B-39F39E3256F7}">
      <dgm:prSet/>
      <dgm:spPr/>
      <dgm:t>
        <a:bodyPr/>
        <a:lstStyle/>
        <a:p>
          <a:endParaRPr lang="pl-PL"/>
        </a:p>
      </dgm:t>
    </dgm:pt>
    <dgm:pt modelId="{2961DADC-7ADA-434A-B48F-F34210D4D514}">
      <dgm:prSet/>
      <dgm:spPr/>
      <dgm:t>
        <a:bodyPr/>
        <a:lstStyle/>
        <a:p>
          <a:r>
            <a:rPr lang="pl-PL" dirty="0"/>
            <a:t>współistniejące – </a:t>
          </a:r>
          <a:r>
            <a:rPr lang="pl-PL" b="1" dirty="0"/>
            <a:t>R13 - Dysfagia</a:t>
          </a:r>
        </a:p>
      </dgm:t>
    </dgm:pt>
    <dgm:pt modelId="{E2D8C503-1368-4BFB-85CA-5314E26F62D3}" type="parTrans" cxnId="{9A256E0B-F86A-4CAD-A277-F1FE53B2026F}">
      <dgm:prSet/>
      <dgm:spPr/>
      <dgm:t>
        <a:bodyPr/>
        <a:lstStyle/>
        <a:p>
          <a:endParaRPr lang="pl-PL"/>
        </a:p>
      </dgm:t>
    </dgm:pt>
    <dgm:pt modelId="{05AC6B81-A60F-4F96-8C68-64072CDB4027}" type="sibTrans" cxnId="{9A256E0B-F86A-4CAD-A277-F1FE53B2026F}">
      <dgm:prSet/>
      <dgm:spPr/>
      <dgm:t>
        <a:bodyPr/>
        <a:lstStyle/>
        <a:p>
          <a:endParaRPr lang="pl-PL"/>
        </a:p>
      </dgm:t>
    </dgm:pt>
    <dgm:pt modelId="{79A65600-02EA-4DB5-BE2B-3FF0CD12776A}">
      <dgm:prSet/>
      <dgm:spPr/>
      <dgm:t>
        <a:bodyPr/>
        <a:lstStyle/>
        <a:p>
          <a:r>
            <a:rPr lang="pl-PL"/>
            <a:t>Metody leczenia: </a:t>
          </a:r>
        </a:p>
      </dgm:t>
    </dgm:pt>
    <dgm:pt modelId="{EA08633D-2F55-4868-AE41-0CB7E7521589}" type="parTrans" cxnId="{5657C0B8-9302-4D55-BF83-816A309115DF}">
      <dgm:prSet/>
      <dgm:spPr/>
      <dgm:t>
        <a:bodyPr/>
        <a:lstStyle/>
        <a:p>
          <a:endParaRPr lang="pl-PL"/>
        </a:p>
      </dgm:t>
    </dgm:pt>
    <dgm:pt modelId="{DB6A2663-8210-4277-AAFC-B10CEEDE1225}" type="sibTrans" cxnId="{5657C0B8-9302-4D55-BF83-816A309115DF}">
      <dgm:prSet/>
      <dgm:spPr/>
      <dgm:t>
        <a:bodyPr/>
        <a:lstStyle/>
        <a:p>
          <a:endParaRPr lang="pl-PL"/>
        </a:p>
      </dgm:t>
    </dgm:pt>
    <dgm:pt modelId="{92977869-521A-4F37-A351-4D78DA433D26}">
      <dgm:prSet/>
      <dgm:spPr/>
      <dgm:t>
        <a:bodyPr/>
        <a:lstStyle/>
        <a:p>
          <a:r>
            <a:rPr lang="pl-PL" dirty="0"/>
            <a:t>leczenie farmakologiczne: znieczulenie do zabiegu</a:t>
          </a:r>
        </a:p>
      </dgm:t>
    </dgm:pt>
    <dgm:pt modelId="{51797355-4DBF-481F-956F-E71C3DD8CC58}" type="parTrans" cxnId="{745E402F-B08E-4C04-8AA4-C519A690EA5B}">
      <dgm:prSet/>
      <dgm:spPr/>
      <dgm:t>
        <a:bodyPr/>
        <a:lstStyle/>
        <a:p>
          <a:endParaRPr lang="pl-PL"/>
        </a:p>
      </dgm:t>
    </dgm:pt>
    <dgm:pt modelId="{AD30E095-1724-403D-A0B2-AD94377A4CC0}" type="sibTrans" cxnId="{745E402F-B08E-4C04-8AA4-C519A690EA5B}">
      <dgm:prSet/>
      <dgm:spPr/>
      <dgm:t>
        <a:bodyPr/>
        <a:lstStyle/>
        <a:p>
          <a:endParaRPr lang="pl-PL"/>
        </a:p>
      </dgm:t>
    </dgm:pt>
    <dgm:pt modelId="{AC470CDF-A878-4E29-B577-368F34784168}">
      <dgm:prSet/>
      <dgm:spPr/>
      <dgm:t>
        <a:bodyPr/>
        <a:lstStyle/>
        <a:p>
          <a:r>
            <a:rPr lang="pl-PL" dirty="0"/>
            <a:t>leczenie zabiegowe: </a:t>
          </a:r>
          <a:r>
            <a:rPr lang="pl-PL" b="1" dirty="0"/>
            <a:t>r</a:t>
          </a:r>
          <a:r>
            <a:rPr lang="pl-PL" b="1" i="0" u="none" dirty="0"/>
            <a:t>ozszerzanie przełyku (ICD-9: 42.92)</a:t>
          </a:r>
          <a:endParaRPr lang="pl-PL" b="1" dirty="0"/>
        </a:p>
      </dgm:t>
    </dgm:pt>
    <dgm:pt modelId="{0E1CD739-7D3F-4E93-8957-B6AF6B0CA13C}" type="parTrans" cxnId="{6ABE0136-9D20-490D-9177-6FF0F2C39DE3}">
      <dgm:prSet/>
      <dgm:spPr/>
      <dgm:t>
        <a:bodyPr/>
        <a:lstStyle/>
        <a:p>
          <a:endParaRPr lang="pl-PL"/>
        </a:p>
      </dgm:t>
    </dgm:pt>
    <dgm:pt modelId="{0883AF2E-7CDB-487A-BA7E-1A7850CD9FFF}" type="sibTrans" cxnId="{6ABE0136-9D20-490D-9177-6FF0F2C39DE3}">
      <dgm:prSet/>
      <dgm:spPr/>
      <dgm:t>
        <a:bodyPr/>
        <a:lstStyle/>
        <a:p>
          <a:endParaRPr lang="pl-PL"/>
        </a:p>
      </dgm:t>
    </dgm:pt>
    <dgm:pt modelId="{E4D725FF-77C8-4518-B5A0-FA7E7EE0EF51}">
      <dgm:prSet/>
      <dgm:spPr/>
      <dgm:t>
        <a:bodyPr/>
        <a:lstStyle/>
        <a:p>
          <a:r>
            <a:rPr lang="pl-PL" dirty="0"/>
            <a:t>Grupa JGP, którą pacjent został rozliczony z NFZ</a:t>
          </a:r>
        </a:p>
      </dgm:t>
    </dgm:pt>
    <dgm:pt modelId="{07A790BA-85A6-45BB-BEB1-0B720A10AD32}" type="parTrans" cxnId="{F5524A6A-43E0-46AB-A7CF-E80D5A3CBF72}">
      <dgm:prSet/>
      <dgm:spPr/>
      <dgm:t>
        <a:bodyPr/>
        <a:lstStyle/>
        <a:p>
          <a:endParaRPr lang="pl-PL"/>
        </a:p>
      </dgm:t>
    </dgm:pt>
    <dgm:pt modelId="{29C8AA7F-CE32-497D-BB2D-BDE50CA50645}" type="sibTrans" cxnId="{F5524A6A-43E0-46AB-A7CF-E80D5A3CBF72}">
      <dgm:prSet/>
      <dgm:spPr/>
      <dgm:t>
        <a:bodyPr/>
        <a:lstStyle/>
        <a:p>
          <a:endParaRPr lang="pl-PL"/>
        </a:p>
      </dgm:t>
    </dgm:pt>
    <dgm:pt modelId="{244E6A7B-8E41-42FD-A679-E7ADAA818AEA}">
      <dgm:prSet/>
      <dgm:spPr/>
      <dgm:t>
        <a:bodyPr/>
        <a:lstStyle/>
        <a:p>
          <a:r>
            <a:rPr lang="pl-PL" b="1" dirty="0"/>
            <a:t>F03 - 5.51.01.0006003 - Średnie i endoskopowe zabiegi przełyku * </a:t>
          </a:r>
        </a:p>
      </dgm:t>
    </dgm:pt>
    <dgm:pt modelId="{00560979-A6B2-4F5E-AFF4-DB853DF1074E}" type="parTrans" cxnId="{DA3CFC41-0ACD-4393-88F7-8CB005DBBC1B}">
      <dgm:prSet/>
      <dgm:spPr/>
      <dgm:t>
        <a:bodyPr/>
        <a:lstStyle/>
        <a:p>
          <a:endParaRPr lang="pl-PL"/>
        </a:p>
      </dgm:t>
    </dgm:pt>
    <dgm:pt modelId="{8763148C-F73C-4F62-8096-9E3D55E0DBDA}" type="sibTrans" cxnId="{DA3CFC41-0ACD-4393-88F7-8CB005DBBC1B}">
      <dgm:prSet/>
      <dgm:spPr/>
      <dgm:t>
        <a:bodyPr/>
        <a:lstStyle/>
        <a:p>
          <a:endParaRPr lang="pl-PL"/>
        </a:p>
      </dgm:t>
    </dgm:pt>
    <dgm:pt modelId="{3A83BA06-B9B9-46E9-A122-7A3E833F3761}" type="pres">
      <dgm:prSet presAssocID="{6DC5190B-C252-418B-BE92-212CCE225E17}" presName="linear" presStyleCnt="0">
        <dgm:presLayoutVars>
          <dgm:dir/>
          <dgm:animLvl val="lvl"/>
          <dgm:resizeHandles val="exact"/>
        </dgm:presLayoutVars>
      </dgm:prSet>
      <dgm:spPr/>
    </dgm:pt>
    <dgm:pt modelId="{F0367B08-BA4E-4207-B953-8521444FE4D2}" type="pres">
      <dgm:prSet presAssocID="{2FBCB3A1-5D5F-4C3E-A671-7F4500568622}" presName="parentLin" presStyleCnt="0"/>
      <dgm:spPr/>
    </dgm:pt>
    <dgm:pt modelId="{35447904-C199-480A-A52C-64E08A6CC8BC}" type="pres">
      <dgm:prSet presAssocID="{2FBCB3A1-5D5F-4C3E-A671-7F4500568622}" presName="parentLeftMargin" presStyleLbl="node1" presStyleIdx="0" presStyleCnt="5"/>
      <dgm:spPr/>
    </dgm:pt>
    <dgm:pt modelId="{D8DE27A7-30C2-4507-9B72-35B4548F22BD}" type="pres">
      <dgm:prSet presAssocID="{2FBCB3A1-5D5F-4C3E-A671-7F450056862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50F3C7C-718D-46FF-8869-FB1C46B32CDC}" type="pres">
      <dgm:prSet presAssocID="{2FBCB3A1-5D5F-4C3E-A671-7F4500568622}" presName="negativeSpace" presStyleCnt="0"/>
      <dgm:spPr/>
    </dgm:pt>
    <dgm:pt modelId="{D9F95F35-084D-4132-A0AE-D19BBA7AFAC2}" type="pres">
      <dgm:prSet presAssocID="{2FBCB3A1-5D5F-4C3E-A671-7F4500568622}" presName="childText" presStyleLbl="conFgAcc1" presStyleIdx="0" presStyleCnt="5">
        <dgm:presLayoutVars>
          <dgm:bulletEnabled val="1"/>
        </dgm:presLayoutVars>
      </dgm:prSet>
      <dgm:spPr/>
    </dgm:pt>
    <dgm:pt modelId="{3D417E56-1456-4E0A-BF44-5CE42B6D0656}" type="pres">
      <dgm:prSet presAssocID="{4174E587-01DB-4817-8E56-72CBE86E9FCA}" presName="spaceBetweenRectangles" presStyleCnt="0"/>
      <dgm:spPr/>
    </dgm:pt>
    <dgm:pt modelId="{63EF6DBE-D689-46F1-940C-F26B6D22F308}" type="pres">
      <dgm:prSet presAssocID="{6D237781-4E55-4E53-9380-295902C9DBDD}" presName="parentLin" presStyleCnt="0"/>
      <dgm:spPr/>
    </dgm:pt>
    <dgm:pt modelId="{92F6A7EB-2ED0-4297-A702-724E367CAABA}" type="pres">
      <dgm:prSet presAssocID="{6D237781-4E55-4E53-9380-295902C9DBDD}" presName="parentLeftMargin" presStyleLbl="node1" presStyleIdx="0" presStyleCnt="5"/>
      <dgm:spPr/>
    </dgm:pt>
    <dgm:pt modelId="{A4A0ADB2-DCC0-4A04-810A-BAA2E1ADCCB9}" type="pres">
      <dgm:prSet presAssocID="{6D237781-4E55-4E53-9380-295902C9DBD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7250CD4-9401-47D8-8932-775494AA488A}" type="pres">
      <dgm:prSet presAssocID="{6D237781-4E55-4E53-9380-295902C9DBDD}" presName="negativeSpace" presStyleCnt="0"/>
      <dgm:spPr/>
    </dgm:pt>
    <dgm:pt modelId="{9F7ED6E5-B93F-433B-A140-3A93FF408D04}" type="pres">
      <dgm:prSet presAssocID="{6D237781-4E55-4E53-9380-295902C9DBDD}" presName="childText" presStyleLbl="conFgAcc1" presStyleIdx="1" presStyleCnt="5">
        <dgm:presLayoutVars>
          <dgm:bulletEnabled val="1"/>
        </dgm:presLayoutVars>
      </dgm:prSet>
      <dgm:spPr/>
    </dgm:pt>
    <dgm:pt modelId="{ADCB0BFE-7D31-42A2-9858-F5DDE5C1FCF3}" type="pres">
      <dgm:prSet presAssocID="{EF947BA8-3568-44BE-9A72-F99A7D7E7A69}" presName="spaceBetweenRectangles" presStyleCnt="0"/>
      <dgm:spPr/>
    </dgm:pt>
    <dgm:pt modelId="{8F7B2D11-4BBF-4445-B987-8382465CCC85}" type="pres">
      <dgm:prSet presAssocID="{BE1E0027-FB63-4EED-B8A9-3786FF6FB29E}" presName="parentLin" presStyleCnt="0"/>
      <dgm:spPr/>
    </dgm:pt>
    <dgm:pt modelId="{2241261C-D8BB-4E48-8145-8E9CACED4CDE}" type="pres">
      <dgm:prSet presAssocID="{BE1E0027-FB63-4EED-B8A9-3786FF6FB29E}" presName="parentLeftMargin" presStyleLbl="node1" presStyleIdx="1" presStyleCnt="5"/>
      <dgm:spPr/>
    </dgm:pt>
    <dgm:pt modelId="{D1E647ED-AA18-4EA0-B09C-923E4F3E9799}" type="pres">
      <dgm:prSet presAssocID="{BE1E0027-FB63-4EED-B8A9-3786FF6FB29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8417284-202C-4F54-B38B-8D054EDBEEE8}" type="pres">
      <dgm:prSet presAssocID="{BE1E0027-FB63-4EED-B8A9-3786FF6FB29E}" presName="negativeSpace" presStyleCnt="0"/>
      <dgm:spPr/>
    </dgm:pt>
    <dgm:pt modelId="{40FE866D-86B9-4CFD-BA25-0822961F020D}" type="pres">
      <dgm:prSet presAssocID="{BE1E0027-FB63-4EED-B8A9-3786FF6FB29E}" presName="childText" presStyleLbl="conFgAcc1" presStyleIdx="2" presStyleCnt="5" custLinFactNeighborX="-1294" custLinFactNeighborY="76515">
        <dgm:presLayoutVars>
          <dgm:bulletEnabled val="1"/>
        </dgm:presLayoutVars>
      </dgm:prSet>
      <dgm:spPr/>
    </dgm:pt>
    <dgm:pt modelId="{B454446E-E563-4CFB-8A83-E47CBB7E07CA}" type="pres">
      <dgm:prSet presAssocID="{6A37FD94-5140-41B4-8A14-4DBE7C552BAA}" presName="spaceBetweenRectangles" presStyleCnt="0"/>
      <dgm:spPr/>
    </dgm:pt>
    <dgm:pt modelId="{574F6F36-E65B-487D-B7F2-E6977BF3405F}" type="pres">
      <dgm:prSet presAssocID="{79A65600-02EA-4DB5-BE2B-3FF0CD12776A}" presName="parentLin" presStyleCnt="0"/>
      <dgm:spPr/>
    </dgm:pt>
    <dgm:pt modelId="{8635085F-7A81-43E6-BABA-74A955D2F501}" type="pres">
      <dgm:prSet presAssocID="{79A65600-02EA-4DB5-BE2B-3FF0CD12776A}" presName="parentLeftMargin" presStyleLbl="node1" presStyleIdx="2" presStyleCnt="5"/>
      <dgm:spPr/>
    </dgm:pt>
    <dgm:pt modelId="{F7926637-19A9-471A-8936-2C258C9AFFF8}" type="pres">
      <dgm:prSet presAssocID="{79A65600-02EA-4DB5-BE2B-3FF0CD12776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551F0A9-57AF-49F4-B732-5A9A73679499}" type="pres">
      <dgm:prSet presAssocID="{79A65600-02EA-4DB5-BE2B-3FF0CD12776A}" presName="negativeSpace" presStyleCnt="0"/>
      <dgm:spPr/>
    </dgm:pt>
    <dgm:pt modelId="{E1EE2706-65BD-41D1-80D8-F08BCEA7ED88}" type="pres">
      <dgm:prSet presAssocID="{79A65600-02EA-4DB5-BE2B-3FF0CD12776A}" presName="childText" presStyleLbl="conFgAcc1" presStyleIdx="3" presStyleCnt="5">
        <dgm:presLayoutVars>
          <dgm:bulletEnabled val="1"/>
        </dgm:presLayoutVars>
      </dgm:prSet>
      <dgm:spPr/>
    </dgm:pt>
    <dgm:pt modelId="{4E89D009-268A-4C77-AA48-DAB748B1C922}" type="pres">
      <dgm:prSet presAssocID="{DB6A2663-8210-4277-AAFC-B10CEEDE1225}" presName="spaceBetweenRectangles" presStyleCnt="0"/>
      <dgm:spPr/>
    </dgm:pt>
    <dgm:pt modelId="{F3F85A0D-E361-40A7-96FB-4E34396C7DF7}" type="pres">
      <dgm:prSet presAssocID="{E4D725FF-77C8-4518-B5A0-FA7E7EE0EF51}" presName="parentLin" presStyleCnt="0"/>
      <dgm:spPr/>
    </dgm:pt>
    <dgm:pt modelId="{834995A0-09FD-4067-B06C-C8AEE141AAB2}" type="pres">
      <dgm:prSet presAssocID="{E4D725FF-77C8-4518-B5A0-FA7E7EE0EF51}" presName="parentLeftMargin" presStyleLbl="node1" presStyleIdx="3" presStyleCnt="5"/>
      <dgm:spPr/>
    </dgm:pt>
    <dgm:pt modelId="{4C8FC304-289B-4901-AEB9-C928D96B20B0}" type="pres">
      <dgm:prSet presAssocID="{E4D725FF-77C8-4518-B5A0-FA7E7EE0EF51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4279CB47-DCFA-4F6E-842D-2449BDFDE0C9}" type="pres">
      <dgm:prSet presAssocID="{E4D725FF-77C8-4518-B5A0-FA7E7EE0EF51}" presName="negativeSpace" presStyleCnt="0"/>
      <dgm:spPr/>
    </dgm:pt>
    <dgm:pt modelId="{B4E0E021-6C5D-4AF0-A037-86AED970D27F}" type="pres">
      <dgm:prSet presAssocID="{E4D725FF-77C8-4518-B5A0-FA7E7EE0EF51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9A256E0B-F86A-4CAD-A277-F1FE53B2026F}" srcId="{BE1E0027-FB63-4EED-B8A9-3786FF6FB29E}" destId="{2961DADC-7ADA-434A-B48F-F34210D4D514}" srcOrd="1" destOrd="0" parTransId="{E2D8C503-1368-4BFB-85CA-5314E26F62D3}" sibTransId="{05AC6B81-A60F-4F96-8C68-64072CDB4027}"/>
    <dgm:cxn modelId="{18296612-A70C-4130-AAA8-1E8F213A3351}" type="presOf" srcId="{AC470CDF-A878-4E29-B577-368F34784168}" destId="{E1EE2706-65BD-41D1-80D8-F08BCEA7ED88}" srcOrd="0" destOrd="1" presId="urn:microsoft.com/office/officeart/2005/8/layout/list1"/>
    <dgm:cxn modelId="{CEE62C16-88CC-4DF5-8543-81B996677A91}" type="presOf" srcId="{E4D725FF-77C8-4518-B5A0-FA7E7EE0EF51}" destId="{834995A0-09FD-4067-B06C-C8AEE141AAB2}" srcOrd="0" destOrd="0" presId="urn:microsoft.com/office/officeart/2005/8/layout/list1"/>
    <dgm:cxn modelId="{BDE3E21C-DF55-4F7F-8E55-7709CB3FEA32}" srcId="{2FBCB3A1-5D5F-4C3E-A671-7F4500568622}" destId="{E540C94B-A43F-49FD-B72D-F64DBDE72F58}" srcOrd="0" destOrd="0" parTransId="{3436AF23-97CA-4F98-B317-A7D84AD32909}" sibTransId="{A584ABE0-6FDC-4A78-855B-63D1B2E6B7E5}"/>
    <dgm:cxn modelId="{1E8FEE1E-849C-4B79-AF51-C765CD177395}" type="presOf" srcId="{2FBCB3A1-5D5F-4C3E-A671-7F4500568622}" destId="{D8DE27A7-30C2-4507-9B72-35B4548F22BD}" srcOrd="1" destOrd="0" presId="urn:microsoft.com/office/officeart/2005/8/layout/list1"/>
    <dgm:cxn modelId="{6BC1E429-5A91-4898-BB08-4FB17D09AC3B}" type="presOf" srcId="{79A65600-02EA-4DB5-BE2B-3FF0CD12776A}" destId="{8635085F-7A81-43E6-BABA-74A955D2F501}" srcOrd="0" destOrd="0" presId="urn:microsoft.com/office/officeart/2005/8/layout/list1"/>
    <dgm:cxn modelId="{8265092A-5B01-4B19-BB08-71F5D749CB62}" type="presOf" srcId="{6D237781-4E55-4E53-9380-295902C9DBDD}" destId="{92F6A7EB-2ED0-4297-A702-724E367CAABA}" srcOrd="0" destOrd="0" presId="urn:microsoft.com/office/officeart/2005/8/layout/list1"/>
    <dgm:cxn modelId="{4C98002C-6D17-41A8-8057-3762BFCBD6BA}" srcId="{6DC5190B-C252-418B-BE92-212CCE225E17}" destId="{6D237781-4E55-4E53-9380-295902C9DBDD}" srcOrd="1" destOrd="0" parTransId="{A47CA94B-C812-4209-B8C3-D8702C9BAF50}" sibTransId="{EF947BA8-3568-44BE-9A72-F99A7D7E7A69}"/>
    <dgm:cxn modelId="{745E402F-B08E-4C04-8AA4-C519A690EA5B}" srcId="{79A65600-02EA-4DB5-BE2B-3FF0CD12776A}" destId="{92977869-521A-4F37-A351-4D78DA433D26}" srcOrd="0" destOrd="0" parTransId="{51797355-4DBF-481F-956F-E71C3DD8CC58}" sibTransId="{AD30E095-1724-403D-A0B2-AD94377A4CC0}"/>
    <dgm:cxn modelId="{B7059135-E128-42CE-98C1-0310E662F6A9}" srcId="{6DC5190B-C252-418B-BE92-212CCE225E17}" destId="{2FBCB3A1-5D5F-4C3E-A671-7F4500568622}" srcOrd="0" destOrd="0" parTransId="{CCAE2CF8-E65E-40D0-A02A-390CCB0CF160}" sibTransId="{4174E587-01DB-4817-8E56-72CBE86E9FCA}"/>
    <dgm:cxn modelId="{6ABE0136-9D20-490D-9177-6FF0F2C39DE3}" srcId="{79A65600-02EA-4DB5-BE2B-3FF0CD12776A}" destId="{AC470CDF-A878-4E29-B577-368F34784168}" srcOrd="1" destOrd="0" parTransId="{0E1CD739-7D3F-4E93-8957-B6AF6B0CA13C}" sibTransId="{0883AF2E-7CDB-487A-BA7E-1A7850CD9FFF}"/>
    <dgm:cxn modelId="{5911C540-61A1-48E3-A560-AA591641E95A}" type="presOf" srcId="{92977869-521A-4F37-A351-4D78DA433D26}" destId="{E1EE2706-65BD-41D1-80D8-F08BCEA7ED88}" srcOrd="0" destOrd="0" presId="urn:microsoft.com/office/officeart/2005/8/layout/list1"/>
    <dgm:cxn modelId="{AD17DC61-BA99-4D87-8BD0-9038F1A77848}" type="presOf" srcId="{79A65600-02EA-4DB5-BE2B-3FF0CD12776A}" destId="{F7926637-19A9-471A-8936-2C258C9AFFF8}" srcOrd="1" destOrd="0" presId="urn:microsoft.com/office/officeart/2005/8/layout/list1"/>
    <dgm:cxn modelId="{DA3CFC41-0ACD-4393-88F7-8CB005DBBC1B}" srcId="{E4D725FF-77C8-4518-B5A0-FA7E7EE0EF51}" destId="{244E6A7B-8E41-42FD-A679-E7ADAA818AEA}" srcOrd="0" destOrd="0" parTransId="{00560979-A6B2-4F5E-AFF4-DB853DF1074E}" sibTransId="{8763148C-F73C-4F62-8096-9E3D55E0DBDA}"/>
    <dgm:cxn modelId="{D512AC43-C069-4198-9882-A4CE2CA22E4D}" type="presOf" srcId="{E4D725FF-77C8-4518-B5A0-FA7E7EE0EF51}" destId="{4C8FC304-289B-4901-AEB9-C928D96B20B0}" srcOrd="1" destOrd="0" presId="urn:microsoft.com/office/officeart/2005/8/layout/list1"/>
    <dgm:cxn modelId="{F5524A6A-43E0-46AB-A7CF-E80D5A3CBF72}" srcId="{6DC5190B-C252-418B-BE92-212CCE225E17}" destId="{E4D725FF-77C8-4518-B5A0-FA7E7EE0EF51}" srcOrd="4" destOrd="0" parTransId="{07A790BA-85A6-45BB-BEB1-0B720A10AD32}" sibTransId="{29C8AA7F-CE32-497D-BB2D-BDE50CA50645}"/>
    <dgm:cxn modelId="{BDDBB44A-7FDB-460C-AAB1-F76F3ACCE29B}" type="presOf" srcId="{60087C27-793E-4829-A51B-7372761E97BD}" destId="{9F7ED6E5-B93F-433B-A140-3A93FF408D04}" srcOrd="0" destOrd="0" presId="urn:microsoft.com/office/officeart/2005/8/layout/list1"/>
    <dgm:cxn modelId="{88F0C779-19D2-4667-934B-BF7190B3D657}" srcId="{6DC5190B-C252-418B-BE92-212CCE225E17}" destId="{BE1E0027-FB63-4EED-B8A9-3786FF6FB29E}" srcOrd="2" destOrd="0" parTransId="{C5252ADD-B250-467C-A40D-CFA36B6A1D26}" sibTransId="{6A37FD94-5140-41B4-8A14-4DBE7C552BAA}"/>
    <dgm:cxn modelId="{73EAF37D-64E7-48F6-BD82-23A290312450}" type="presOf" srcId="{2961DADC-7ADA-434A-B48F-F34210D4D514}" destId="{40FE866D-86B9-4CFD-BA25-0822961F020D}" srcOrd="0" destOrd="1" presId="urn:microsoft.com/office/officeart/2005/8/layout/list1"/>
    <dgm:cxn modelId="{6E5B4581-5698-45E0-9689-EA7B9381DECD}" type="presOf" srcId="{6D237781-4E55-4E53-9380-295902C9DBDD}" destId="{A4A0ADB2-DCC0-4A04-810A-BAA2E1ADCCB9}" srcOrd="1" destOrd="0" presId="urn:microsoft.com/office/officeart/2005/8/layout/list1"/>
    <dgm:cxn modelId="{5BBFC988-C029-49AB-8A07-9DF655A538A2}" type="presOf" srcId="{244E6A7B-8E41-42FD-A679-E7ADAA818AEA}" destId="{B4E0E021-6C5D-4AF0-A037-86AED970D27F}" srcOrd="0" destOrd="0" presId="urn:microsoft.com/office/officeart/2005/8/layout/list1"/>
    <dgm:cxn modelId="{6249359D-14B2-4382-AE1F-587CFBF60A11}" type="presOf" srcId="{6DC5190B-C252-418B-BE92-212CCE225E17}" destId="{3A83BA06-B9B9-46E9-A122-7A3E833F3761}" srcOrd="0" destOrd="0" presId="urn:microsoft.com/office/officeart/2005/8/layout/list1"/>
    <dgm:cxn modelId="{F4DF2CB6-C01F-45A1-9A07-21F42333A3FB}" type="presOf" srcId="{BE1E0027-FB63-4EED-B8A9-3786FF6FB29E}" destId="{2241261C-D8BB-4E48-8145-8E9CACED4CDE}" srcOrd="0" destOrd="0" presId="urn:microsoft.com/office/officeart/2005/8/layout/list1"/>
    <dgm:cxn modelId="{51C163B6-3C9A-4136-9F98-A3350B61597E}" type="presOf" srcId="{2FBCB3A1-5D5F-4C3E-A671-7F4500568622}" destId="{35447904-C199-480A-A52C-64E08A6CC8BC}" srcOrd="0" destOrd="0" presId="urn:microsoft.com/office/officeart/2005/8/layout/list1"/>
    <dgm:cxn modelId="{5657C0B8-9302-4D55-BF83-816A309115DF}" srcId="{6DC5190B-C252-418B-BE92-212CCE225E17}" destId="{79A65600-02EA-4DB5-BE2B-3FF0CD12776A}" srcOrd="3" destOrd="0" parTransId="{EA08633D-2F55-4868-AE41-0CB7E7521589}" sibTransId="{DB6A2663-8210-4277-AAFC-B10CEEDE1225}"/>
    <dgm:cxn modelId="{36146ED0-1020-40AB-A471-8AB49D378A88}" type="presOf" srcId="{E540C94B-A43F-49FD-B72D-F64DBDE72F58}" destId="{D9F95F35-084D-4132-A0AE-D19BBA7AFAC2}" srcOrd="0" destOrd="0" presId="urn:microsoft.com/office/officeart/2005/8/layout/list1"/>
    <dgm:cxn modelId="{B0B5B9DC-F3A9-4186-BB2F-4968A05BE5CC}" type="presOf" srcId="{BE1E0027-FB63-4EED-B8A9-3786FF6FB29E}" destId="{D1E647ED-AA18-4EA0-B09C-923E4F3E9799}" srcOrd="1" destOrd="0" presId="urn:microsoft.com/office/officeart/2005/8/layout/list1"/>
    <dgm:cxn modelId="{AB695BDE-F116-4848-985B-39F39E3256F7}" srcId="{BE1E0027-FB63-4EED-B8A9-3786FF6FB29E}" destId="{121C4063-9B89-4C2A-B970-4D7D982D4703}" srcOrd="0" destOrd="0" parTransId="{FCF8BCA3-69AB-4900-BBE3-2341CE725717}" sibTransId="{EEAB91C5-2646-4C1C-B476-BD5376773877}"/>
    <dgm:cxn modelId="{9AA64ADF-A1C3-4986-8855-07D811A7754F}" srcId="{6D237781-4E55-4E53-9380-295902C9DBDD}" destId="{60087C27-793E-4829-A51B-7372761E97BD}" srcOrd="0" destOrd="0" parTransId="{802FAD6F-A957-4AB1-A648-A984A2B2A12C}" sibTransId="{D018D020-6DFD-4089-B99D-7961A91D207B}"/>
    <dgm:cxn modelId="{DAA5BAE5-CEEA-4A9B-B876-895B60A13830}" type="presOf" srcId="{121C4063-9B89-4C2A-B970-4D7D982D4703}" destId="{40FE866D-86B9-4CFD-BA25-0822961F020D}" srcOrd="0" destOrd="0" presId="urn:microsoft.com/office/officeart/2005/8/layout/list1"/>
    <dgm:cxn modelId="{434DC8D2-41CD-43CF-9EF3-E15EF5133BFB}" type="presParOf" srcId="{3A83BA06-B9B9-46E9-A122-7A3E833F3761}" destId="{F0367B08-BA4E-4207-B953-8521444FE4D2}" srcOrd="0" destOrd="0" presId="urn:microsoft.com/office/officeart/2005/8/layout/list1"/>
    <dgm:cxn modelId="{A9825C7C-CEFB-4BDA-B14C-9C698EA18ABE}" type="presParOf" srcId="{F0367B08-BA4E-4207-B953-8521444FE4D2}" destId="{35447904-C199-480A-A52C-64E08A6CC8BC}" srcOrd="0" destOrd="0" presId="urn:microsoft.com/office/officeart/2005/8/layout/list1"/>
    <dgm:cxn modelId="{C9325A5C-032D-4380-A955-F88747BA7D03}" type="presParOf" srcId="{F0367B08-BA4E-4207-B953-8521444FE4D2}" destId="{D8DE27A7-30C2-4507-9B72-35B4548F22BD}" srcOrd="1" destOrd="0" presId="urn:microsoft.com/office/officeart/2005/8/layout/list1"/>
    <dgm:cxn modelId="{F2991B81-3462-4F7C-B267-798B934D790F}" type="presParOf" srcId="{3A83BA06-B9B9-46E9-A122-7A3E833F3761}" destId="{C50F3C7C-718D-46FF-8869-FB1C46B32CDC}" srcOrd="1" destOrd="0" presId="urn:microsoft.com/office/officeart/2005/8/layout/list1"/>
    <dgm:cxn modelId="{9B4ACEF7-8428-4C69-8ED8-519A5C8D3A97}" type="presParOf" srcId="{3A83BA06-B9B9-46E9-A122-7A3E833F3761}" destId="{D9F95F35-084D-4132-A0AE-D19BBA7AFAC2}" srcOrd="2" destOrd="0" presId="urn:microsoft.com/office/officeart/2005/8/layout/list1"/>
    <dgm:cxn modelId="{8BAABF9C-8F07-4D1B-98C4-98666B8C4F1A}" type="presParOf" srcId="{3A83BA06-B9B9-46E9-A122-7A3E833F3761}" destId="{3D417E56-1456-4E0A-BF44-5CE42B6D0656}" srcOrd="3" destOrd="0" presId="urn:microsoft.com/office/officeart/2005/8/layout/list1"/>
    <dgm:cxn modelId="{13B79A72-DEC8-472D-9FAA-01035FA51F36}" type="presParOf" srcId="{3A83BA06-B9B9-46E9-A122-7A3E833F3761}" destId="{63EF6DBE-D689-46F1-940C-F26B6D22F308}" srcOrd="4" destOrd="0" presId="urn:microsoft.com/office/officeart/2005/8/layout/list1"/>
    <dgm:cxn modelId="{91F41B2B-2FB0-4E4C-88F5-1A1A9C8D1CEF}" type="presParOf" srcId="{63EF6DBE-D689-46F1-940C-F26B6D22F308}" destId="{92F6A7EB-2ED0-4297-A702-724E367CAABA}" srcOrd="0" destOrd="0" presId="urn:microsoft.com/office/officeart/2005/8/layout/list1"/>
    <dgm:cxn modelId="{0A2BE74E-83D3-4A3D-80CB-1FAE0F2E597A}" type="presParOf" srcId="{63EF6DBE-D689-46F1-940C-F26B6D22F308}" destId="{A4A0ADB2-DCC0-4A04-810A-BAA2E1ADCCB9}" srcOrd="1" destOrd="0" presId="urn:microsoft.com/office/officeart/2005/8/layout/list1"/>
    <dgm:cxn modelId="{D465C239-FFBB-435B-BF73-46E076A9B03E}" type="presParOf" srcId="{3A83BA06-B9B9-46E9-A122-7A3E833F3761}" destId="{67250CD4-9401-47D8-8932-775494AA488A}" srcOrd="5" destOrd="0" presId="urn:microsoft.com/office/officeart/2005/8/layout/list1"/>
    <dgm:cxn modelId="{8153A3C0-F402-4CA9-A23F-D9125C646494}" type="presParOf" srcId="{3A83BA06-B9B9-46E9-A122-7A3E833F3761}" destId="{9F7ED6E5-B93F-433B-A140-3A93FF408D04}" srcOrd="6" destOrd="0" presId="urn:microsoft.com/office/officeart/2005/8/layout/list1"/>
    <dgm:cxn modelId="{54FC0FBD-AC0D-42C9-AB9E-EE351E7F9DBC}" type="presParOf" srcId="{3A83BA06-B9B9-46E9-A122-7A3E833F3761}" destId="{ADCB0BFE-7D31-42A2-9858-F5DDE5C1FCF3}" srcOrd="7" destOrd="0" presId="urn:microsoft.com/office/officeart/2005/8/layout/list1"/>
    <dgm:cxn modelId="{16EA187F-5A16-467D-AFF1-1EDBD8DC9E3F}" type="presParOf" srcId="{3A83BA06-B9B9-46E9-A122-7A3E833F3761}" destId="{8F7B2D11-4BBF-4445-B987-8382465CCC85}" srcOrd="8" destOrd="0" presId="urn:microsoft.com/office/officeart/2005/8/layout/list1"/>
    <dgm:cxn modelId="{D8887C37-1504-4AAF-AEAF-2A970FED600D}" type="presParOf" srcId="{8F7B2D11-4BBF-4445-B987-8382465CCC85}" destId="{2241261C-D8BB-4E48-8145-8E9CACED4CDE}" srcOrd="0" destOrd="0" presId="urn:microsoft.com/office/officeart/2005/8/layout/list1"/>
    <dgm:cxn modelId="{D997B827-D785-40F0-ADF3-A5965D0A85FE}" type="presParOf" srcId="{8F7B2D11-4BBF-4445-B987-8382465CCC85}" destId="{D1E647ED-AA18-4EA0-B09C-923E4F3E9799}" srcOrd="1" destOrd="0" presId="urn:microsoft.com/office/officeart/2005/8/layout/list1"/>
    <dgm:cxn modelId="{079CCCA2-44D3-4F82-9552-E99CDB0C2BA9}" type="presParOf" srcId="{3A83BA06-B9B9-46E9-A122-7A3E833F3761}" destId="{68417284-202C-4F54-B38B-8D054EDBEEE8}" srcOrd="9" destOrd="0" presId="urn:microsoft.com/office/officeart/2005/8/layout/list1"/>
    <dgm:cxn modelId="{8D62EE1B-790C-4B7E-933F-F2CC6FF388B8}" type="presParOf" srcId="{3A83BA06-B9B9-46E9-A122-7A3E833F3761}" destId="{40FE866D-86B9-4CFD-BA25-0822961F020D}" srcOrd="10" destOrd="0" presId="urn:microsoft.com/office/officeart/2005/8/layout/list1"/>
    <dgm:cxn modelId="{05147DE7-48EC-4DCB-A7A4-471C0DB6D153}" type="presParOf" srcId="{3A83BA06-B9B9-46E9-A122-7A3E833F3761}" destId="{B454446E-E563-4CFB-8A83-E47CBB7E07CA}" srcOrd="11" destOrd="0" presId="urn:microsoft.com/office/officeart/2005/8/layout/list1"/>
    <dgm:cxn modelId="{8F495AC1-2F84-4655-AF31-9F6188BCE845}" type="presParOf" srcId="{3A83BA06-B9B9-46E9-A122-7A3E833F3761}" destId="{574F6F36-E65B-487D-B7F2-E6977BF3405F}" srcOrd="12" destOrd="0" presId="urn:microsoft.com/office/officeart/2005/8/layout/list1"/>
    <dgm:cxn modelId="{1B68BA8A-9831-4946-A349-C86E5DA3E23E}" type="presParOf" srcId="{574F6F36-E65B-487D-B7F2-E6977BF3405F}" destId="{8635085F-7A81-43E6-BABA-74A955D2F501}" srcOrd="0" destOrd="0" presId="urn:microsoft.com/office/officeart/2005/8/layout/list1"/>
    <dgm:cxn modelId="{ECD49129-0A7F-4345-9183-A64C11009797}" type="presParOf" srcId="{574F6F36-E65B-487D-B7F2-E6977BF3405F}" destId="{F7926637-19A9-471A-8936-2C258C9AFFF8}" srcOrd="1" destOrd="0" presId="urn:microsoft.com/office/officeart/2005/8/layout/list1"/>
    <dgm:cxn modelId="{6688E056-3BDA-4E08-ABB8-0276DDE47BE6}" type="presParOf" srcId="{3A83BA06-B9B9-46E9-A122-7A3E833F3761}" destId="{A551F0A9-57AF-49F4-B732-5A9A73679499}" srcOrd="13" destOrd="0" presId="urn:microsoft.com/office/officeart/2005/8/layout/list1"/>
    <dgm:cxn modelId="{8171E9FF-127E-43E5-9BE7-73FFAD126598}" type="presParOf" srcId="{3A83BA06-B9B9-46E9-A122-7A3E833F3761}" destId="{E1EE2706-65BD-41D1-80D8-F08BCEA7ED88}" srcOrd="14" destOrd="0" presId="urn:microsoft.com/office/officeart/2005/8/layout/list1"/>
    <dgm:cxn modelId="{99F62148-88C0-4026-B1B4-D668747726B5}" type="presParOf" srcId="{3A83BA06-B9B9-46E9-A122-7A3E833F3761}" destId="{4E89D009-268A-4C77-AA48-DAB748B1C922}" srcOrd="15" destOrd="0" presId="urn:microsoft.com/office/officeart/2005/8/layout/list1"/>
    <dgm:cxn modelId="{848CF587-F1DC-42A9-AAE2-AD50582A7C22}" type="presParOf" srcId="{3A83BA06-B9B9-46E9-A122-7A3E833F3761}" destId="{F3F85A0D-E361-40A7-96FB-4E34396C7DF7}" srcOrd="16" destOrd="0" presId="urn:microsoft.com/office/officeart/2005/8/layout/list1"/>
    <dgm:cxn modelId="{093A2EF6-38BF-4371-87FB-872C9D1F883A}" type="presParOf" srcId="{F3F85A0D-E361-40A7-96FB-4E34396C7DF7}" destId="{834995A0-09FD-4067-B06C-C8AEE141AAB2}" srcOrd="0" destOrd="0" presId="urn:microsoft.com/office/officeart/2005/8/layout/list1"/>
    <dgm:cxn modelId="{89000F19-8F83-4206-A629-B854D5A9FBA7}" type="presParOf" srcId="{F3F85A0D-E361-40A7-96FB-4E34396C7DF7}" destId="{4C8FC304-289B-4901-AEB9-C928D96B20B0}" srcOrd="1" destOrd="0" presId="urn:microsoft.com/office/officeart/2005/8/layout/list1"/>
    <dgm:cxn modelId="{9F04BEBB-3B91-4055-A5D1-5E856EF72E0B}" type="presParOf" srcId="{3A83BA06-B9B9-46E9-A122-7A3E833F3761}" destId="{4279CB47-DCFA-4F6E-842D-2449BDFDE0C9}" srcOrd="17" destOrd="0" presId="urn:microsoft.com/office/officeart/2005/8/layout/list1"/>
    <dgm:cxn modelId="{9FBE8758-C789-4F47-97E9-E2D370491D67}" type="presParOf" srcId="{3A83BA06-B9B9-46E9-A122-7A3E833F3761}" destId="{B4E0E021-6C5D-4AF0-A037-86AED970D27F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C5190B-C252-418B-BE92-212CCE225E17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l-PL"/>
        </a:p>
      </dgm:t>
    </dgm:pt>
    <dgm:pt modelId="{2FBCB3A1-5D5F-4C3E-A671-7F4500568622}">
      <dgm:prSet/>
      <dgm:spPr/>
      <dgm:t>
        <a:bodyPr/>
        <a:lstStyle/>
        <a:p>
          <a:r>
            <a:rPr lang="pl-PL"/>
            <a:t>Miejsce pobytu:</a:t>
          </a:r>
        </a:p>
      </dgm:t>
    </dgm:pt>
    <dgm:pt modelId="{CCAE2CF8-E65E-40D0-A02A-390CCB0CF160}" type="parTrans" cxnId="{B7059135-E128-42CE-98C1-0310E662F6A9}">
      <dgm:prSet/>
      <dgm:spPr/>
      <dgm:t>
        <a:bodyPr/>
        <a:lstStyle/>
        <a:p>
          <a:endParaRPr lang="pl-PL"/>
        </a:p>
      </dgm:t>
    </dgm:pt>
    <dgm:pt modelId="{4174E587-01DB-4817-8E56-72CBE86E9FCA}" type="sibTrans" cxnId="{B7059135-E128-42CE-98C1-0310E662F6A9}">
      <dgm:prSet/>
      <dgm:spPr/>
      <dgm:t>
        <a:bodyPr/>
        <a:lstStyle/>
        <a:p>
          <a:endParaRPr lang="pl-PL"/>
        </a:p>
      </dgm:t>
    </dgm:pt>
    <dgm:pt modelId="{E540C94B-A43F-49FD-B72D-F64DBDE72F58}">
      <dgm:prSet/>
      <dgm:spPr/>
      <dgm:t>
        <a:bodyPr/>
        <a:lstStyle/>
        <a:p>
          <a:r>
            <a:rPr lang="pl-PL"/>
            <a:t>Oddział Chirurgii Ogólnej w Szpitalu </a:t>
          </a:r>
          <a:r>
            <a:rPr lang="pl-PL" b="0" i="0">
              <a:effectLst/>
              <a:latin typeface="Helvetica Neue"/>
            </a:rPr>
            <a:t>Klinicznym</a:t>
          </a:r>
          <a:endParaRPr lang="pl-PL" dirty="0"/>
        </a:p>
      </dgm:t>
    </dgm:pt>
    <dgm:pt modelId="{3436AF23-97CA-4F98-B317-A7D84AD32909}" type="parTrans" cxnId="{BDE3E21C-DF55-4F7F-8E55-7709CB3FEA32}">
      <dgm:prSet/>
      <dgm:spPr/>
      <dgm:t>
        <a:bodyPr/>
        <a:lstStyle/>
        <a:p>
          <a:endParaRPr lang="pl-PL"/>
        </a:p>
      </dgm:t>
    </dgm:pt>
    <dgm:pt modelId="{A584ABE0-6FDC-4A78-855B-63D1B2E6B7E5}" type="sibTrans" cxnId="{BDE3E21C-DF55-4F7F-8E55-7709CB3FEA32}">
      <dgm:prSet/>
      <dgm:spPr/>
      <dgm:t>
        <a:bodyPr/>
        <a:lstStyle/>
        <a:p>
          <a:endParaRPr lang="pl-PL"/>
        </a:p>
      </dgm:t>
    </dgm:pt>
    <dgm:pt modelId="{6D237781-4E55-4E53-9380-295902C9DBDD}">
      <dgm:prSet/>
      <dgm:spPr/>
      <dgm:t>
        <a:bodyPr/>
        <a:lstStyle/>
        <a:p>
          <a:r>
            <a:rPr lang="pl-PL"/>
            <a:t>Czas pobytu: </a:t>
          </a:r>
        </a:p>
      </dgm:t>
    </dgm:pt>
    <dgm:pt modelId="{A47CA94B-C812-4209-B8C3-D8702C9BAF50}" type="parTrans" cxnId="{4C98002C-6D17-41A8-8057-3762BFCBD6BA}">
      <dgm:prSet/>
      <dgm:spPr/>
      <dgm:t>
        <a:bodyPr/>
        <a:lstStyle/>
        <a:p>
          <a:endParaRPr lang="pl-PL"/>
        </a:p>
      </dgm:t>
    </dgm:pt>
    <dgm:pt modelId="{EF947BA8-3568-44BE-9A72-F99A7D7E7A69}" type="sibTrans" cxnId="{4C98002C-6D17-41A8-8057-3762BFCBD6BA}">
      <dgm:prSet/>
      <dgm:spPr/>
      <dgm:t>
        <a:bodyPr/>
        <a:lstStyle/>
        <a:p>
          <a:endParaRPr lang="pl-PL"/>
        </a:p>
      </dgm:t>
    </dgm:pt>
    <dgm:pt modelId="{60087C27-793E-4829-A51B-7372761E97BD}">
      <dgm:prSet/>
      <dgm:spPr/>
      <dgm:t>
        <a:bodyPr/>
        <a:lstStyle/>
        <a:p>
          <a:r>
            <a:rPr lang="pl-PL" b="1" dirty="0"/>
            <a:t>1 dni</a:t>
          </a:r>
        </a:p>
      </dgm:t>
    </dgm:pt>
    <dgm:pt modelId="{802FAD6F-A957-4AB1-A648-A984A2B2A12C}" type="parTrans" cxnId="{9AA64ADF-A1C3-4986-8855-07D811A7754F}">
      <dgm:prSet/>
      <dgm:spPr/>
      <dgm:t>
        <a:bodyPr/>
        <a:lstStyle/>
        <a:p>
          <a:endParaRPr lang="pl-PL"/>
        </a:p>
      </dgm:t>
    </dgm:pt>
    <dgm:pt modelId="{D018D020-6DFD-4089-B99D-7961A91D207B}" type="sibTrans" cxnId="{9AA64ADF-A1C3-4986-8855-07D811A7754F}">
      <dgm:prSet/>
      <dgm:spPr/>
      <dgm:t>
        <a:bodyPr/>
        <a:lstStyle/>
        <a:p>
          <a:endParaRPr lang="pl-PL"/>
        </a:p>
      </dgm:t>
    </dgm:pt>
    <dgm:pt modelId="{BE1E0027-FB63-4EED-B8A9-3786FF6FB29E}">
      <dgm:prSet/>
      <dgm:spPr/>
      <dgm:t>
        <a:bodyPr/>
        <a:lstStyle/>
        <a:p>
          <a:r>
            <a:rPr lang="pl-PL"/>
            <a:t>Postawiono rozpoznanie: </a:t>
          </a:r>
        </a:p>
      </dgm:t>
    </dgm:pt>
    <dgm:pt modelId="{C5252ADD-B250-467C-A40D-CFA36B6A1D26}" type="parTrans" cxnId="{88F0C779-19D2-4667-934B-BF7190B3D657}">
      <dgm:prSet/>
      <dgm:spPr/>
      <dgm:t>
        <a:bodyPr/>
        <a:lstStyle/>
        <a:p>
          <a:endParaRPr lang="pl-PL"/>
        </a:p>
      </dgm:t>
    </dgm:pt>
    <dgm:pt modelId="{6A37FD94-5140-41B4-8A14-4DBE7C552BAA}" type="sibTrans" cxnId="{88F0C779-19D2-4667-934B-BF7190B3D657}">
      <dgm:prSet/>
      <dgm:spPr/>
      <dgm:t>
        <a:bodyPr/>
        <a:lstStyle/>
        <a:p>
          <a:endParaRPr lang="pl-PL"/>
        </a:p>
      </dgm:t>
    </dgm:pt>
    <dgm:pt modelId="{121C4063-9B89-4C2A-B970-4D7D982D4703}">
      <dgm:prSet/>
      <dgm:spPr/>
      <dgm:t>
        <a:bodyPr/>
        <a:lstStyle/>
        <a:p>
          <a:r>
            <a:rPr lang="pl-PL" dirty="0"/>
            <a:t>główne </a:t>
          </a:r>
          <a:r>
            <a:rPr lang="pl-PL" b="1" dirty="0"/>
            <a:t>-  K22.2 - Niedrożność przełyku</a:t>
          </a:r>
        </a:p>
      </dgm:t>
    </dgm:pt>
    <dgm:pt modelId="{FCF8BCA3-69AB-4900-BBE3-2341CE725717}" type="parTrans" cxnId="{AB695BDE-F116-4848-985B-39F39E3256F7}">
      <dgm:prSet/>
      <dgm:spPr/>
      <dgm:t>
        <a:bodyPr/>
        <a:lstStyle/>
        <a:p>
          <a:endParaRPr lang="pl-PL"/>
        </a:p>
      </dgm:t>
    </dgm:pt>
    <dgm:pt modelId="{EEAB91C5-2646-4C1C-B476-BD5376773877}" type="sibTrans" cxnId="{AB695BDE-F116-4848-985B-39F39E3256F7}">
      <dgm:prSet/>
      <dgm:spPr/>
      <dgm:t>
        <a:bodyPr/>
        <a:lstStyle/>
        <a:p>
          <a:endParaRPr lang="pl-PL"/>
        </a:p>
      </dgm:t>
    </dgm:pt>
    <dgm:pt modelId="{2961DADC-7ADA-434A-B48F-F34210D4D514}">
      <dgm:prSet/>
      <dgm:spPr/>
      <dgm:t>
        <a:bodyPr/>
        <a:lstStyle/>
        <a:p>
          <a:r>
            <a:rPr lang="pl-PL" dirty="0"/>
            <a:t>współistniejące – </a:t>
          </a:r>
          <a:r>
            <a:rPr lang="pl-PL" b="1" dirty="0"/>
            <a:t>I10 - Samoistne (pierwotne) nadciśnienie</a:t>
          </a:r>
        </a:p>
      </dgm:t>
    </dgm:pt>
    <dgm:pt modelId="{E2D8C503-1368-4BFB-85CA-5314E26F62D3}" type="parTrans" cxnId="{9A256E0B-F86A-4CAD-A277-F1FE53B2026F}">
      <dgm:prSet/>
      <dgm:spPr/>
      <dgm:t>
        <a:bodyPr/>
        <a:lstStyle/>
        <a:p>
          <a:endParaRPr lang="pl-PL"/>
        </a:p>
      </dgm:t>
    </dgm:pt>
    <dgm:pt modelId="{05AC6B81-A60F-4F96-8C68-64072CDB4027}" type="sibTrans" cxnId="{9A256E0B-F86A-4CAD-A277-F1FE53B2026F}">
      <dgm:prSet/>
      <dgm:spPr/>
      <dgm:t>
        <a:bodyPr/>
        <a:lstStyle/>
        <a:p>
          <a:endParaRPr lang="pl-PL"/>
        </a:p>
      </dgm:t>
    </dgm:pt>
    <dgm:pt modelId="{79A65600-02EA-4DB5-BE2B-3FF0CD12776A}">
      <dgm:prSet/>
      <dgm:spPr/>
      <dgm:t>
        <a:bodyPr/>
        <a:lstStyle/>
        <a:p>
          <a:r>
            <a:rPr lang="pl-PL"/>
            <a:t>Metody leczenia: </a:t>
          </a:r>
        </a:p>
      </dgm:t>
    </dgm:pt>
    <dgm:pt modelId="{EA08633D-2F55-4868-AE41-0CB7E7521589}" type="parTrans" cxnId="{5657C0B8-9302-4D55-BF83-816A309115DF}">
      <dgm:prSet/>
      <dgm:spPr/>
      <dgm:t>
        <a:bodyPr/>
        <a:lstStyle/>
        <a:p>
          <a:endParaRPr lang="pl-PL"/>
        </a:p>
      </dgm:t>
    </dgm:pt>
    <dgm:pt modelId="{DB6A2663-8210-4277-AAFC-B10CEEDE1225}" type="sibTrans" cxnId="{5657C0B8-9302-4D55-BF83-816A309115DF}">
      <dgm:prSet/>
      <dgm:spPr/>
      <dgm:t>
        <a:bodyPr/>
        <a:lstStyle/>
        <a:p>
          <a:endParaRPr lang="pl-PL"/>
        </a:p>
      </dgm:t>
    </dgm:pt>
    <dgm:pt modelId="{92977869-521A-4F37-A351-4D78DA433D26}">
      <dgm:prSet/>
      <dgm:spPr/>
      <dgm:t>
        <a:bodyPr/>
        <a:lstStyle/>
        <a:p>
          <a:r>
            <a:rPr lang="pl-PL" dirty="0"/>
            <a:t>leczenie farmakologiczne: znieczulenie do zabiegu</a:t>
          </a:r>
        </a:p>
      </dgm:t>
    </dgm:pt>
    <dgm:pt modelId="{51797355-4DBF-481F-956F-E71C3DD8CC58}" type="parTrans" cxnId="{745E402F-B08E-4C04-8AA4-C519A690EA5B}">
      <dgm:prSet/>
      <dgm:spPr/>
      <dgm:t>
        <a:bodyPr/>
        <a:lstStyle/>
        <a:p>
          <a:endParaRPr lang="pl-PL"/>
        </a:p>
      </dgm:t>
    </dgm:pt>
    <dgm:pt modelId="{AD30E095-1724-403D-A0B2-AD94377A4CC0}" type="sibTrans" cxnId="{745E402F-B08E-4C04-8AA4-C519A690EA5B}">
      <dgm:prSet/>
      <dgm:spPr/>
      <dgm:t>
        <a:bodyPr/>
        <a:lstStyle/>
        <a:p>
          <a:endParaRPr lang="pl-PL"/>
        </a:p>
      </dgm:t>
    </dgm:pt>
    <dgm:pt modelId="{E4D725FF-77C8-4518-B5A0-FA7E7EE0EF51}">
      <dgm:prSet/>
      <dgm:spPr/>
      <dgm:t>
        <a:bodyPr/>
        <a:lstStyle/>
        <a:p>
          <a:r>
            <a:rPr lang="pl-PL" dirty="0"/>
            <a:t>Grupa JGP, którą pacjent został rozliczony z NFZ</a:t>
          </a:r>
        </a:p>
      </dgm:t>
    </dgm:pt>
    <dgm:pt modelId="{07A790BA-85A6-45BB-BEB1-0B720A10AD32}" type="parTrans" cxnId="{F5524A6A-43E0-46AB-A7CF-E80D5A3CBF72}">
      <dgm:prSet/>
      <dgm:spPr/>
      <dgm:t>
        <a:bodyPr/>
        <a:lstStyle/>
        <a:p>
          <a:endParaRPr lang="pl-PL"/>
        </a:p>
      </dgm:t>
    </dgm:pt>
    <dgm:pt modelId="{29C8AA7F-CE32-497D-BB2D-BDE50CA50645}" type="sibTrans" cxnId="{F5524A6A-43E0-46AB-A7CF-E80D5A3CBF72}">
      <dgm:prSet/>
      <dgm:spPr/>
      <dgm:t>
        <a:bodyPr/>
        <a:lstStyle/>
        <a:p>
          <a:endParaRPr lang="pl-PL"/>
        </a:p>
      </dgm:t>
    </dgm:pt>
    <dgm:pt modelId="{244E6A7B-8E41-42FD-A679-E7ADAA818AEA}">
      <dgm:prSet/>
      <dgm:spPr/>
      <dgm:t>
        <a:bodyPr/>
        <a:lstStyle/>
        <a:p>
          <a:r>
            <a:rPr lang="pl-PL" b="1" dirty="0"/>
            <a:t>F03 - 5.51.01.0006003 - Średnie i endoskopowe zabiegi przełyku * </a:t>
          </a:r>
        </a:p>
      </dgm:t>
    </dgm:pt>
    <dgm:pt modelId="{00560979-A6B2-4F5E-AFF4-DB853DF1074E}" type="parTrans" cxnId="{DA3CFC41-0ACD-4393-88F7-8CB005DBBC1B}">
      <dgm:prSet/>
      <dgm:spPr/>
      <dgm:t>
        <a:bodyPr/>
        <a:lstStyle/>
        <a:p>
          <a:endParaRPr lang="pl-PL"/>
        </a:p>
      </dgm:t>
    </dgm:pt>
    <dgm:pt modelId="{8763148C-F73C-4F62-8096-9E3D55E0DBDA}" type="sibTrans" cxnId="{DA3CFC41-0ACD-4393-88F7-8CB005DBBC1B}">
      <dgm:prSet/>
      <dgm:spPr/>
      <dgm:t>
        <a:bodyPr/>
        <a:lstStyle/>
        <a:p>
          <a:endParaRPr lang="pl-PL"/>
        </a:p>
      </dgm:t>
    </dgm:pt>
    <dgm:pt modelId="{311ECB9A-EB50-481C-A6CF-84EE3064F5CB}">
      <dgm:prSet/>
      <dgm:spPr/>
      <dgm:t>
        <a:bodyPr/>
        <a:lstStyle/>
        <a:p>
          <a:r>
            <a:rPr lang="pl-PL" dirty="0"/>
            <a:t>leczenie zabiegowe: </a:t>
          </a:r>
          <a:r>
            <a:rPr lang="pl-PL" b="1" dirty="0"/>
            <a:t>r</a:t>
          </a:r>
          <a:r>
            <a:rPr lang="pl-PL" b="1" i="0" u="none" dirty="0"/>
            <a:t>ozszerzanie przełyku (ICD-9: 42.92)</a:t>
          </a:r>
          <a:endParaRPr lang="pl-PL" b="1" dirty="0"/>
        </a:p>
      </dgm:t>
    </dgm:pt>
    <dgm:pt modelId="{D55B46E2-EBA0-4081-9243-078BF0DA2E4A}" type="parTrans" cxnId="{EB4587D8-F744-4792-B8DE-447328F2D999}">
      <dgm:prSet/>
      <dgm:spPr/>
      <dgm:t>
        <a:bodyPr/>
        <a:lstStyle/>
        <a:p>
          <a:endParaRPr lang="pl-PL"/>
        </a:p>
      </dgm:t>
    </dgm:pt>
    <dgm:pt modelId="{3689BA2D-744A-4FD6-8C91-0B35F9C54CBD}" type="sibTrans" cxnId="{EB4587D8-F744-4792-B8DE-447328F2D999}">
      <dgm:prSet/>
      <dgm:spPr/>
      <dgm:t>
        <a:bodyPr/>
        <a:lstStyle/>
        <a:p>
          <a:endParaRPr lang="pl-PL"/>
        </a:p>
      </dgm:t>
    </dgm:pt>
    <dgm:pt modelId="{3A83BA06-B9B9-46E9-A122-7A3E833F3761}" type="pres">
      <dgm:prSet presAssocID="{6DC5190B-C252-418B-BE92-212CCE225E17}" presName="linear" presStyleCnt="0">
        <dgm:presLayoutVars>
          <dgm:dir/>
          <dgm:animLvl val="lvl"/>
          <dgm:resizeHandles val="exact"/>
        </dgm:presLayoutVars>
      </dgm:prSet>
      <dgm:spPr/>
    </dgm:pt>
    <dgm:pt modelId="{F0367B08-BA4E-4207-B953-8521444FE4D2}" type="pres">
      <dgm:prSet presAssocID="{2FBCB3A1-5D5F-4C3E-A671-7F4500568622}" presName="parentLin" presStyleCnt="0"/>
      <dgm:spPr/>
    </dgm:pt>
    <dgm:pt modelId="{35447904-C199-480A-A52C-64E08A6CC8BC}" type="pres">
      <dgm:prSet presAssocID="{2FBCB3A1-5D5F-4C3E-A671-7F4500568622}" presName="parentLeftMargin" presStyleLbl="node1" presStyleIdx="0" presStyleCnt="5"/>
      <dgm:spPr/>
    </dgm:pt>
    <dgm:pt modelId="{D8DE27A7-30C2-4507-9B72-35B4548F22BD}" type="pres">
      <dgm:prSet presAssocID="{2FBCB3A1-5D5F-4C3E-A671-7F450056862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50F3C7C-718D-46FF-8869-FB1C46B32CDC}" type="pres">
      <dgm:prSet presAssocID="{2FBCB3A1-5D5F-4C3E-A671-7F4500568622}" presName="negativeSpace" presStyleCnt="0"/>
      <dgm:spPr/>
    </dgm:pt>
    <dgm:pt modelId="{D9F95F35-084D-4132-A0AE-D19BBA7AFAC2}" type="pres">
      <dgm:prSet presAssocID="{2FBCB3A1-5D5F-4C3E-A671-7F4500568622}" presName="childText" presStyleLbl="conFgAcc1" presStyleIdx="0" presStyleCnt="5">
        <dgm:presLayoutVars>
          <dgm:bulletEnabled val="1"/>
        </dgm:presLayoutVars>
      </dgm:prSet>
      <dgm:spPr/>
    </dgm:pt>
    <dgm:pt modelId="{3D417E56-1456-4E0A-BF44-5CE42B6D0656}" type="pres">
      <dgm:prSet presAssocID="{4174E587-01DB-4817-8E56-72CBE86E9FCA}" presName="spaceBetweenRectangles" presStyleCnt="0"/>
      <dgm:spPr/>
    </dgm:pt>
    <dgm:pt modelId="{63EF6DBE-D689-46F1-940C-F26B6D22F308}" type="pres">
      <dgm:prSet presAssocID="{6D237781-4E55-4E53-9380-295902C9DBDD}" presName="parentLin" presStyleCnt="0"/>
      <dgm:spPr/>
    </dgm:pt>
    <dgm:pt modelId="{92F6A7EB-2ED0-4297-A702-724E367CAABA}" type="pres">
      <dgm:prSet presAssocID="{6D237781-4E55-4E53-9380-295902C9DBDD}" presName="parentLeftMargin" presStyleLbl="node1" presStyleIdx="0" presStyleCnt="5"/>
      <dgm:spPr/>
    </dgm:pt>
    <dgm:pt modelId="{A4A0ADB2-DCC0-4A04-810A-BAA2E1ADCCB9}" type="pres">
      <dgm:prSet presAssocID="{6D237781-4E55-4E53-9380-295902C9DBD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7250CD4-9401-47D8-8932-775494AA488A}" type="pres">
      <dgm:prSet presAssocID="{6D237781-4E55-4E53-9380-295902C9DBDD}" presName="negativeSpace" presStyleCnt="0"/>
      <dgm:spPr/>
    </dgm:pt>
    <dgm:pt modelId="{9F7ED6E5-B93F-433B-A140-3A93FF408D04}" type="pres">
      <dgm:prSet presAssocID="{6D237781-4E55-4E53-9380-295902C9DBDD}" presName="childText" presStyleLbl="conFgAcc1" presStyleIdx="1" presStyleCnt="5">
        <dgm:presLayoutVars>
          <dgm:bulletEnabled val="1"/>
        </dgm:presLayoutVars>
      </dgm:prSet>
      <dgm:spPr/>
    </dgm:pt>
    <dgm:pt modelId="{ADCB0BFE-7D31-42A2-9858-F5DDE5C1FCF3}" type="pres">
      <dgm:prSet presAssocID="{EF947BA8-3568-44BE-9A72-F99A7D7E7A69}" presName="spaceBetweenRectangles" presStyleCnt="0"/>
      <dgm:spPr/>
    </dgm:pt>
    <dgm:pt modelId="{8F7B2D11-4BBF-4445-B987-8382465CCC85}" type="pres">
      <dgm:prSet presAssocID="{BE1E0027-FB63-4EED-B8A9-3786FF6FB29E}" presName="parentLin" presStyleCnt="0"/>
      <dgm:spPr/>
    </dgm:pt>
    <dgm:pt modelId="{2241261C-D8BB-4E48-8145-8E9CACED4CDE}" type="pres">
      <dgm:prSet presAssocID="{BE1E0027-FB63-4EED-B8A9-3786FF6FB29E}" presName="parentLeftMargin" presStyleLbl="node1" presStyleIdx="1" presStyleCnt="5"/>
      <dgm:spPr/>
    </dgm:pt>
    <dgm:pt modelId="{D1E647ED-AA18-4EA0-B09C-923E4F3E9799}" type="pres">
      <dgm:prSet presAssocID="{BE1E0027-FB63-4EED-B8A9-3786FF6FB29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8417284-202C-4F54-B38B-8D054EDBEEE8}" type="pres">
      <dgm:prSet presAssocID="{BE1E0027-FB63-4EED-B8A9-3786FF6FB29E}" presName="negativeSpace" presStyleCnt="0"/>
      <dgm:spPr/>
    </dgm:pt>
    <dgm:pt modelId="{40FE866D-86B9-4CFD-BA25-0822961F020D}" type="pres">
      <dgm:prSet presAssocID="{BE1E0027-FB63-4EED-B8A9-3786FF6FB29E}" presName="childText" presStyleLbl="conFgAcc1" presStyleIdx="2" presStyleCnt="5" custLinFactNeighborX="-1294" custLinFactNeighborY="76515">
        <dgm:presLayoutVars>
          <dgm:bulletEnabled val="1"/>
        </dgm:presLayoutVars>
      </dgm:prSet>
      <dgm:spPr/>
    </dgm:pt>
    <dgm:pt modelId="{B454446E-E563-4CFB-8A83-E47CBB7E07CA}" type="pres">
      <dgm:prSet presAssocID="{6A37FD94-5140-41B4-8A14-4DBE7C552BAA}" presName="spaceBetweenRectangles" presStyleCnt="0"/>
      <dgm:spPr/>
    </dgm:pt>
    <dgm:pt modelId="{574F6F36-E65B-487D-B7F2-E6977BF3405F}" type="pres">
      <dgm:prSet presAssocID="{79A65600-02EA-4DB5-BE2B-3FF0CD12776A}" presName="parentLin" presStyleCnt="0"/>
      <dgm:spPr/>
    </dgm:pt>
    <dgm:pt modelId="{8635085F-7A81-43E6-BABA-74A955D2F501}" type="pres">
      <dgm:prSet presAssocID="{79A65600-02EA-4DB5-BE2B-3FF0CD12776A}" presName="parentLeftMargin" presStyleLbl="node1" presStyleIdx="2" presStyleCnt="5"/>
      <dgm:spPr/>
    </dgm:pt>
    <dgm:pt modelId="{F7926637-19A9-471A-8936-2C258C9AFFF8}" type="pres">
      <dgm:prSet presAssocID="{79A65600-02EA-4DB5-BE2B-3FF0CD12776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551F0A9-57AF-49F4-B732-5A9A73679499}" type="pres">
      <dgm:prSet presAssocID="{79A65600-02EA-4DB5-BE2B-3FF0CD12776A}" presName="negativeSpace" presStyleCnt="0"/>
      <dgm:spPr/>
    </dgm:pt>
    <dgm:pt modelId="{E1EE2706-65BD-41D1-80D8-F08BCEA7ED88}" type="pres">
      <dgm:prSet presAssocID="{79A65600-02EA-4DB5-BE2B-3FF0CD12776A}" presName="childText" presStyleLbl="conFgAcc1" presStyleIdx="3" presStyleCnt="5">
        <dgm:presLayoutVars>
          <dgm:bulletEnabled val="1"/>
        </dgm:presLayoutVars>
      </dgm:prSet>
      <dgm:spPr/>
    </dgm:pt>
    <dgm:pt modelId="{4E89D009-268A-4C77-AA48-DAB748B1C922}" type="pres">
      <dgm:prSet presAssocID="{DB6A2663-8210-4277-AAFC-B10CEEDE1225}" presName="spaceBetweenRectangles" presStyleCnt="0"/>
      <dgm:spPr/>
    </dgm:pt>
    <dgm:pt modelId="{F3F85A0D-E361-40A7-96FB-4E34396C7DF7}" type="pres">
      <dgm:prSet presAssocID="{E4D725FF-77C8-4518-B5A0-FA7E7EE0EF51}" presName="parentLin" presStyleCnt="0"/>
      <dgm:spPr/>
    </dgm:pt>
    <dgm:pt modelId="{834995A0-09FD-4067-B06C-C8AEE141AAB2}" type="pres">
      <dgm:prSet presAssocID="{E4D725FF-77C8-4518-B5A0-FA7E7EE0EF51}" presName="parentLeftMargin" presStyleLbl="node1" presStyleIdx="3" presStyleCnt="5"/>
      <dgm:spPr/>
    </dgm:pt>
    <dgm:pt modelId="{4C8FC304-289B-4901-AEB9-C928D96B20B0}" type="pres">
      <dgm:prSet presAssocID="{E4D725FF-77C8-4518-B5A0-FA7E7EE0EF51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4279CB47-DCFA-4F6E-842D-2449BDFDE0C9}" type="pres">
      <dgm:prSet presAssocID="{E4D725FF-77C8-4518-B5A0-FA7E7EE0EF51}" presName="negativeSpace" presStyleCnt="0"/>
      <dgm:spPr/>
    </dgm:pt>
    <dgm:pt modelId="{B4E0E021-6C5D-4AF0-A037-86AED970D27F}" type="pres">
      <dgm:prSet presAssocID="{E4D725FF-77C8-4518-B5A0-FA7E7EE0EF51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9A256E0B-F86A-4CAD-A277-F1FE53B2026F}" srcId="{BE1E0027-FB63-4EED-B8A9-3786FF6FB29E}" destId="{2961DADC-7ADA-434A-B48F-F34210D4D514}" srcOrd="1" destOrd="0" parTransId="{E2D8C503-1368-4BFB-85CA-5314E26F62D3}" sibTransId="{05AC6B81-A60F-4F96-8C68-64072CDB4027}"/>
    <dgm:cxn modelId="{CEE62C16-88CC-4DF5-8543-81B996677A91}" type="presOf" srcId="{E4D725FF-77C8-4518-B5A0-FA7E7EE0EF51}" destId="{834995A0-09FD-4067-B06C-C8AEE141AAB2}" srcOrd="0" destOrd="0" presId="urn:microsoft.com/office/officeart/2005/8/layout/list1"/>
    <dgm:cxn modelId="{BDE3E21C-DF55-4F7F-8E55-7709CB3FEA32}" srcId="{2FBCB3A1-5D5F-4C3E-A671-7F4500568622}" destId="{E540C94B-A43F-49FD-B72D-F64DBDE72F58}" srcOrd="0" destOrd="0" parTransId="{3436AF23-97CA-4F98-B317-A7D84AD32909}" sibTransId="{A584ABE0-6FDC-4A78-855B-63D1B2E6B7E5}"/>
    <dgm:cxn modelId="{1E8FEE1E-849C-4B79-AF51-C765CD177395}" type="presOf" srcId="{2FBCB3A1-5D5F-4C3E-A671-7F4500568622}" destId="{D8DE27A7-30C2-4507-9B72-35B4548F22BD}" srcOrd="1" destOrd="0" presId="urn:microsoft.com/office/officeart/2005/8/layout/list1"/>
    <dgm:cxn modelId="{6BC1E429-5A91-4898-BB08-4FB17D09AC3B}" type="presOf" srcId="{79A65600-02EA-4DB5-BE2B-3FF0CD12776A}" destId="{8635085F-7A81-43E6-BABA-74A955D2F501}" srcOrd="0" destOrd="0" presId="urn:microsoft.com/office/officeart/2005/8/layout/list1"/>
    <dgm:cxn modelId="{8265092A-5B01-4B19-BB08-71F5D749CB62}" type="presOf" srcId="{6D237781-4E55-4E53-9380-295902C9DBDD}" destId="{92F6A7EB-2ED0-4297-A702-724E367CAABA}" srcOrd="0" destOrd="0" presId="urn:microsoft.com/office/officeart/2005/8/layout/list1"/>
    <dgm:cxn modelId="{4C98002C-6D17-41A8-8057-3762BFCBD6BA}" srcId="{6DC5190B-C252-418B-BE92-212CCE225E17}" destId="{6D237781-4E55-4E53-9380-295902C9DBDD}" srcOrd="1" destOrd="0" parTransId="{A47CA94B-C812-4209-B8C3-D8702C9BAF50}" sibTransId="{EF947BA8-3568-44BE-9A72-F99A7D7E7A69}"/>
    <dgm:cxn modelId="{745E402F-B08E-4C04-8AA4-C519A690EA5B}" srcId="{79A65600-02EA-4DB5-BE2B-3FF0CD12776A}" destId="{92977869-521A-4F37-A351-4D78DA433D26}" srcOrd="0" destOrd="0" parTransId="{51797355-4DBF-481F-956F-E71C3DD8CC58}" sibTransId="{AD30E095-1724-403D-A0B2-AD94377A4CC0}"/>
    <dgm:cxn modelId="{B7059135-E128-42CE-98C1-0310E662F6A9}" srcId="{6DC5190B-C252-418B-BE92-212CCE225E17}" destId="{2FBCB3A1-5D5F-4C3E-A671-7F4500568622}" srcOrd="0" destOrd="0" parTransId="{CCAE2CF8-E65E-40D0-A02A-390CCB0CF160}" sibTransId="{4174E587-01DB-4817-8E56-72CBE86E9FCA}"/>
    <dgm:cxn modelId="{5911C540-61A1-48E3-A560-AA591641E95A}" type="presOf" srcId="{92977869-521A-4F37-A351-4D78DA433D26}" destId="{E1EE2706-65BD-41D1-80D8-F08BCEA7ED88}" srcOrd="0" destOrd="0" presId="urn:microsoft.com/office/officeart/2005/8/layout/list1"/>
    <dgm:cxn modelId="{AD17DC61-BA99-4D87-8BD0-9038F1A77848}" type="presOf" srcId="{79A65600-02EA-4DB5-BE2B-3FF0CD12776A}" destId="{F7926637-19A9-471A-8936-2C258C9AFFF8}" srcOrd="1" destOrd="0" presId="urn:microsoft.com/office/officeart/2005/8/layout/list1"/>
    <dgm:cxn modelId="{DA3CFC41-0ACD-4393-88F7-8CB005DBBC1B}" srcId="{E4D725FF-77C8-4518-B5A0-FA7E7EE0EF51}" destId="{244E6A7B-8E41-42FD-A679-E7ADAA818AEA}" srcOrd="0" destOrd="0" parTransId="{00560979-A6B2-4F5E-AFF4-DB853DF1074E}" sibTransId="{8763148C-F73C-4F62-8096-9E3D55E0DBDA}"/>
    <dgm:cxn modelId="{D512AC43-C069-4198-9882-A4CE2CA22E4D}" type="presOf" srcId="{E4D725FF-77C8-4518-B5A0-FA7E7EE0EF51}" destId="{4C8FC304-289B-4901-AEB9-C928D96B20B0}" srcOrd="1" destOrd="0" presId="urn:microsoft.com/office/officeart/2005/8/layout/list1"/>
    <dgm:cxn modelId="{F5524A6A-43E0-46AB-A7CF-E80D5A3CBF72}" srcId="{6DC5190B-C252-418B-BE92-212CCE225E17}" destId="{E4D725FF-77C8-4518-B5A0-FA7E7EE0EF51}" srcOrd="4" destOrd="0" parTransId="{07A790BA-85A6-45BB-BEB1-0B720A10AD32}" sibTransId="{29C8AA7F-CE32-497D-BB2D-BDE50CA50645}"/>
    <dgm:cxn modelId="{BDDBB44A-7FDB-460C-AAB1-F76F3ACCE29B}" type="presOf" srcId="{60087C27-793E-4829-A51B-7372761E97BD}" destId="{9F7ED6E5-B93F-433B-A140-3A93FF408D04}" srcOrd="0" destOrd="0" presId="urn:microsoft.com/office/officeart/2005/8/layout/list1"/>
    <dgm:cxn modelId="{88F0C779-19D2-4667-934B-BF7190B3D657}" srcId="{6DC5190B-C252-418B-BE92-212CCE225E17}" destId="{BE1E0027-FB63-4EED-B8A9-3786FF6FB29E}" srcOrd="2" destOrd="0" parTransId="{C5252ADD-B250-467C-A40D-CFA36B6A1D26}" sibTransId="{6A37FD94-5140-41B4-8A14-4DBE7C552BAA}"/>
    <dgm:cxn modelId="{73EAF37D-64E7-48F6-BD82-23A290312450}" type="presOf" srcId="{2961DADC-7ADA-434A-B48F-F34210D4D514}" destId="{40FE866D-86B9-4CFD-BA25-0822961F020D}" srcOrd="0" destOrd="1" presId="urn:microsoft.com/office/officeart/2005/8/layout/list1"/>
    <dgm:cxn modelId="{6E5B4581-5698-45E0-9689-EA7B9381DECD}" type="presOf" srcId="{6D237781-4E55-4E53-9380-295902C9DBDD}" destId="{A4A0ADB2-DCC0-4A04-810A-BAA2E1ADCCB9}" srcOrd="1" destOrd="0" presId="urn:microsoft.com/office/officeart/2005/8/layout/list1"/>
    <dgm:cxn modelId="{5BBFC988-C029-49AB-8A07-9DF655A538A2}" type="presOf" srcId="{244E6A7B-8E41-42FD-A679-E7ADAA818AEA}" destId="{B4E0E021-6C5D-4AF0-A037-86AED970D27F}" srcOrd="0" destOrd="0" presId="urn:microsoft.com/office/officeart/2005/8/layout/list1"/>
    <dgm:cxn modelId="{6249359D-14B2-4382-AE1F-587CFBF60A11}" type="presOf" srcId="{6DC5190B-C252-418B-BE92-212CCE225E17}" destId="{3A83BA06-B9B9-46E9-A122-7A3E833F3761}" srcOrd="0" destOrd="0" presId="urn:microsoft.com/office/officeart/2005/8/layout/list1"/>
    <dgm:cxn modelId="{023798A7-7A3C-4010-9CB5-E17DF8461A3F}" type="presOf" srcId="{311ECB9A-EB50-481C-A6CF-84EE3064F5CB}" destId="{E1EE2706-65BD-41D1-80D8-F08BCEA7ED88}" srcOrd="0" destOrd="1" presId="urn:microsoft.com/office/officeart/2005/8/layout/list1"/>
    <dgm:cxn modelId="{F4DF2CB6-C01F-45A1-9A07-21F42333A3FB}" type="presOf" srcId="{BE1E0027-FB63-4EED-B8A9-3786FF6FB29E}" destId="{2241261C-D8BB-4E48-8145-8E9CACED4CDE}" srcOrd="0" destOrd="0" presId="urn:microsoft.com/office/officeart/2005/8/layout/list1"/>
    <dgm:cxn modelId="{51C163B6-3C9A-4136-9F98-A3350B61597E}" type="presOf" srcId="{2FBCB3A1-5D5F-4C3E-A671-7F4500568622}" destId="{35447904-C199-480A-A52C-64E08A6CC8BC}" srcOrd="0" destOrd="0" presId="urn:microsoft.com/office/officeart/2005/8/layout/list1"/>
    <dgm:cxn modelId="{5657C0B8-9302-4D55-BF83-816A309115DF}" srcId="{6DC5190B-C252-418B-BE92-212CCE225E17}" destId="{79A65600-02EA-4DB5-BE2B-3FF0CD12776A}" srcOrd="3" destOrd="0" parTransId="{EA08633D-2F55-4868-AE41-0CB7E7521589}" sibTransId="{DB6A2663-8210-4277-AAFC-B10CEEDE1225}"/>
    <dgm:cxn modelId="{36146ED0-1020-40AB-A471-8AB49D378A88}" type="presOf" srcId="{E540C94B-A43F-49FD-B72D-F64DBDE72F58}" destId="{D9F95F35-084D-4132-A0AE-D19BBA7AFAC2}" srcOrd="0" destOrd="0" presId="urn:microsoft.com/office/officeart/2005/8/layout/list1"/>
    <dgm:cxn modelId="{EB4587D8-F744-4792-B8DE-447328F2D999}" srcId="{79A65600-02EA-4DB5-BE2B-3FF0CD12776A}" destId="{311ECB9A-EB50-481C-A6CF-84EE3064F5CB}" srcOrd="1" destOrd="0" parTransId="{D55B46E2-EBA0-4081-9243-078BF0DA2E4A}" sibTransId="{3689BA2D-744A-4FD6-8C91-0B35F9C54CBD}"/>
    <dgm:cxn modelId="{B0B5B9DC-F3A9-4186-BB2F-4968A05BE5CC}" type="presOf" srcId="{BE1E0027-FB63-4EED-B8A9-3786FF6FB29E}" destId="{D1E647ED-AA18-4EA0-B09C-923E4F3E9799}" srcOrd="1" destOrd="0" presId="urn:microsoft.com/office/officeart/2005/8/layout/list1"/>
    <dgm:cxn modelId="{AB695BDE-F116-4848-985B-39F39E3256F7}" srcId="{BE1E0027-FB63-4EED-B8A9-3786FF6FB29E}" destId="{121C4063-9B89-4C2A-B970-4D7D982D4703}" srcOrd="0" destOrd="0" parTransId="{FCF8BCA3-69AB-4900-BBE3-2341CE725717}" sibTransId="{EEAB91C5-2646-4C1C-B476-BD5376773877}"/>
    <dgm:cxn modelId="{9AA64ADF-A1C3-4986-8855-07D811A7754F}" srcId="{6D237781-4E55-4E53-9380-295902C9DBDD}" destId="{60087C27-793E-4829-A51B-7372761E97BD}" srcOrd="0" destOrd="0" parTransId="{802FAD6F-A957-4AB1-A648-A984A2B2A12C}" sibTransId="{D018D020-6DFD-4089-B99D-7961A91D207B}"/>
    <dgm:cxn modelId="{DAA5BAE5-CEEA-4A9B-B876-895B60A13830}" type="presOf" srcId="{121C4063-9B89-4C2A-B970-4D7D982D4703}" destId="{40FE866D-86B9-4CFD-BA25-0822961F020D}" srcOrd="0" destOrd="0" presId="urn:microsoft.com/office/officeart/2005/8/layout/list1"/>
    <dgm:cxn modelId="{434DC8D2-41CD-43CF-9EF3-E15EF5133BFB}" type="presParOf" srcId="{3A83BA06-B9B9-46E9-A122-7A3E833F3761}" destId="{F0367B08-BA4E-4207-B953-8521444FE4D2}" srcOrd="0" destOrd="0" presId="urn:microsoft.com/office/officeart/2005/8/layout/list1"/>
    <dgm:cxn modelId="{A9825C7C-CEFB-4BDA-B14C-9C698EA18ABE}" type="presParOf" srcId="{F0367B08-BA4E-4207-B953-8521444FE4D2}" destId="{35447904-C199-480A-A52C-64E08A6CC8BC}" srcOrd="0" destOrd="0" presId="urn:microsoft.com/office/officeart/2005/8/layout/list1"/>
    <dgm:cxn modelId="{C9325A5C-032D-4380-A955-F88747BA7D03}" type="presParOf" srcId="{F0367B08-BA4E-4207-B953-8521444FE4D2}" destId="{D8DE27A7-30C2-4507-9B72-35B4548F22BD}" srcOrd="1" destOrd="0" presId="urn:microsoft.com/office/officeart/2005/8/layout/list1"/>
    <dgm:cxn modelId="{F2991B81-3462-4F7C-B267-798B934D790F}" type="presParOf" srcId="{3A83BA06-B9B9-46E9-A122-7A3E833F3761}" destId="{C50F3C7C-718D-46FF-8869-FB1C46B32CDC}" srcOrd="1" destOrd="0" presId="urn:microsoft.com/office/officeart/2005/8/layout/list1"/>
    <dgm:cxn modelId="{9B4ACEF7-8428-4C69-8ED8-519A5C8D3A97}" type="presParOf" srcId="{3A83BA06-B9B9-46E9-A122-7A3E833F3761}" destId="{D9F95F35-084D-4132-A0AE-D19BBA7AFAC2}" srcOrd="2" destOrd="0" presId="urn:microsoft.com/office/officeart/2005/8/layout/list1"/>
    <dgm:cxn modelId="{8BAABF9C-8F07-4D1B-98C4-98666B8C4F1A}" type="presParOf" srcId="{3A83BA06-B9B9-46E9-A122-7A3E833F3761}" destId="{3D417E56-1456-4E0A-BF44-5CE42B6D0656}" srcOrd="3" destOrd="0" presId="urn:microsoft.com/office/officeart/2005/8/layout/list1"/>
    <dgm:cxn modelId="{13B79A72-DEC8-472D-9FAA-01035FA51F36}" type="presParOf" srcId="{3A83BA06-B9B9-46E9-A122-7A3E833F3761}" destId="{63EF6DBE-D689-46F1-940C-F26B6D22F308}" srcOrd="4" destOrd="0" presId="urn:microsoft.com/office/officeart/2005/8/layout/list1"/>
    <dgm:cxn modelId="{91F41B2B-2FB0-4E4C-88F5-1A1A9C8D1CEF}" type="presParOf" srcId="{63EF6DBE-D689-46F1-940C-F26B6D22F308}" destId="{92F6A7EB-2ED0-4297-A702-724E367CAABA}" srcOrd="0" destOrd="0" presId="urn:microsoft.com/office/officeart/2005/8/layout/list1"/>
    <dgm:cxn modelId="{0A2BE74E-83D3-4A3D-80CB-1FAE0F2E597A}" type="presParOf" srcId="{63EF6DBE-D689-46F1-940C-F26B6D22F308}" destId="{A4A0ADB2-DCC0-4A04-810A-BAA2E1ADCCB9}" srcOrd="1" destOrd="0" presId="urn:microsoft.com/office/officeart/2005/8/layout/list1"/>
    <dgm:cxn modelId="{D465C239-FFBB-435B-BF73-46E076A9B03E}" type="presParOf" srcId="{3A83BA06-B9B9-46E9-A122-7A3E833F3761}" destId="{67250CD4-9401-47D8-8932-775494AA488A}" srcOrd="5" destOrd="0" presId="urn:microsoft.com/office/officeart/2005/8/layout/list1"/>
    <dgm:cxn modelId="{8153A3C0-F402-4CA9-A23F-D9125C646494}" type="presParOf" srcId="{3A83BA06-B9B9-46E9-A122-7A3E833F3761}" destId="{9F7ED6E5-B93F-433B-A140-3A93FF408D04}" srcOrd="6" destOrd="0" presId="urn:microsoft.com/office/officeart/2005/8/layout/list1"/>
    <dgm:cxn modelId="{54FC0FBD-AC0D-42C9-AB9E-EE351E7F9DBC}" type="presParOf" srcId="{3A83BA06-B9B9-46E9-A122-7A3E833F3761}" destId="{ADCB0BFE-7D31-42A2-9858-F5DDE5C1FCF3}" srcOrd="7" destOrd="0" presId="urn:microsoft.com/office/officeart/2005/8/layout/list1"/>
    <dgm:cxn modelId="{16EA187F-5A16-467D-AFF1-1EDBD8DC9E3F}" type="presParOf" srcId="{3A83BA06-B9B9-46E9-A122-7A3E833F3761}" destId="{8F7B2D11-4BBF-4445-B987-8382465CCC85}" srcOrd="8" destOrd="0" presId="urn:microsoft.com/office/officeart/2005/8/layout/list1"/>
    <dgm:cxn modelId="{D8887C37-1504-4AAF-AEAF-2A970FED600D}" type="presParOf" srcId="{8F7B2D11-4BBF-4445-B987-8382465CCC85}" destId="{2241261C-D8BB-4E48-8145-8E9CACED4CDE}" srcOrd="0" destOrd="0" presId="urn:microsoft.com/office/officeart/2005/8/layout/list1"/>
    <dgm:cxn modelId="{D997B827-D785-40F0-ADF3-A5965D0A85FE}" type="presParOf" srcId="{8F7B2D11-4BBF-4445-B987-8382465CCC85}" destId="{D1E647ED-AA18-4EA0-B09C-923E4F3E9799}" srcOrd="1" destOrd="0" presId="urn:microsoft.com/office/officeart/2005/8/layout/list1"/>
    <dgm:cxn modelId="{079CCCA2-44D3-4F82-9552-E99CDB0C2BA9}" type="presParOf" srcId="{3A83BA06-B9B9-46E9-A122-7A3E833F3761}" destId="{68417284-202C-4F54-B38B-8D054EDBEEE8}" srcOrd="9" destOrd="0" presId="urn:microsoft.com/office/officeart/2005/8/layout/list1"/>
    <dgm:cxn modelId="{8D62EE1B-790C-4B7E-933F-F2CC6FF388B8}" type="presParOf" srcId="{3A83BA06-B9B9-46E9-A122-7A3E833F3761}" destId="{40FE866D-86B9-4CFD-BA25-0822961F020D}" srcOrd="10" destOrd="0" presId="urn:microsoft.com/office/officeart/2005/8/layout/list1"/>
    <dgm:cxn modelId="{05147DE7-48EC-4DCB-A7A4-471C0DB6D153}" type="presParOf" srcId="{3A83BA06-B9B9-46E9-A122-7A3E833F3761}" destId="{B454446E-E563-4CFB-8A83-E47CBB7E07CA}" srcOrd="11" destOrd="0" presId="urn:microsoft.com/office/officeart/2005/8/layout/list1"/>
    <dgm:cxn modelId="{8F495AC1-2F84-4655-AF31-9F6188BCE845}" type="presParOf" srcId="{3A83BA06-B9B9-46E9-A122-7A3E833F3761}" destId="{574F6F36-E65B-487D-B7F2-E6977BF3405F}" srcOrd="12" destOrd="0" presId="urn:microsoft.com/office/officeart/2005/8/layout/list1"/>
    <dgm:cxn modelId="{1B68BA8A-9831-4946-A349-C86E5DA3E23E}" type="presParOf" srcId="{574F6F36-E65B-487D-B7F2-E6977BF3405F}" destId="{8635085F-7A81-43E6-BABA-74A955D2F501}" srcOrd="0" destOrd="0" presId="urn:microsoft.com/office/officeart/2005/8/layout/list1"/>
    <dgm:cxn modelId="{ECD49129-0A7F-4345-9183-A64C11009797}" type="presParOf" srcId="{574F6F36-E65B-487D-B7F2-E6977BF3405F}" destId="{F7926637-19A9-471A-8936-2C258C9AFFF8}" srcOrd="1" destOrd="0" presId="urn:microsoft.com/office/officeart/2005/8/layout/list1"/>
    <dgm:cxn modelId="{6688E056-3BDA-4E08-ABB8-0276DDE47BE6}" type="presParOf" srcId="{3A83BA06-B9B9-46E9-A122-7A3E833F3761}" destId="{A551F0A9-57AF-49F4-B732-5A9A73679499}" srcOrd="13" destOrd="0" presId="urn:microsoft.com/office/officeart/2005/8/layout/list1"/>
    <dgm:cxn modelId="{8171E9FF-127E-43E5-9BE7-73FFAD126598}" type="presParOf" srcId="{3A83BA06-B9B9-46E9-A122-7A3E833F3761}" destId="{E1EE2706-65BD-41D1-80D8-F08BCEA7ED88}" srcOrd="14" destOrd="0" presId="urn:microsoft.com/office/officeart/2005/8/layout/list1"/>
    <dgm:cxn modelId="{99F62148-88C0-4026-B1B4-D668747726B5}" type="presParOf" srcId="{3A83BA06-B9B9-46E9-A122-7A3E833F3761}" destId="{4E89D009-268A-4C77-AA48-DAB748B1C922}" srcOrd="15" destOrd="0" presId="urn:microsoft.com/office/officeart/2005/8/layout/list1"/>
    <dgm:cxn modelId="{848CF587-F1DC-42A9-AAE2-AD50582A7C22}" type="presParOf" srcId="{3A83BA06-B9B9-46E9-A122-7A3E833F3761}" destId="{F3F85A0D-E361-40A7-96FB-4E34396C7DF7}" srcOrd="16" destOrd="0" presId="urn:microsoft.com/office/officeart/2005/8/layout/list1"/>
    <dgm:cxn modelId="{093A2EF6-38BF-4371-87FB-872C9D1F883A}" type="presParOf" srcId="{F3F85A0D-E361-40A7-96FB-4E34396C7DF7}" destId="{834995A0-09FD-4067-B06C-C8AEE141AAB2}" srcOrd="0" destOrd="0" presId="urn:microsoft.com/office/officeart/2005/8/layout/list1"/>
    <dgm:cxn modelId="{89000F19-8F83-4206-A629-B854D5A9FBA7}" type="presParOf" srcId="{F3F85A0D-E361-40A7-96FB-4E34396C7DF7}" destId="{4C8FC304-289B-4901-AEB9-C928D96B20B0}" srcOrd="1" destOrd="0" presId="urn:microsoft.com/office/officeart/2005/8/layout/list1"/>
    <dgm:cxn modelId="{9F04BEBB-3B91-4055-A5D1-5E856EF72E0B}" type="presParOf" srcId="{3A83BA06-B9B9-46E9-A122-7A3E833F3761}" destId="{4279CB47-DCFA-4F6E-842D-2449BDFDE0C9}" srcOrd="17" destOrd="0" presId="urn:microsoft.com/office/officeart/2005/8/layout/list1"/>
    <dgm:cxn modelId="{9FBE8758-C789-4F47-97E9-E2D370491D67}" type="presParOf" srcId="{3A83BA06-B9B9-46E9-A122-7A3E833F3761}" destId="{B4E0E021-6C5D-4AF0-A037-86AED970D27F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DC5190B-C252-418B-BE92-212CCE225E17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l-PL"/>
        </a:p>
      </dgm:t>
    </dgm:pt>
    <dgm:pt modelId="{2FBCB3A1-5D5F-4C3E-A671-7F4500568622}">
      <dgm:prSet/>
      <dgm:spPr/>
      <dgm:t>
        <a:bodyPr/>
        <a:lstStyle/>
        <a:p>
          <a:r>
            <a:rPr lang="pl-PL"/>
            <a:t>Miejsce pobytu:</a:t>
          </a:r>
        </a:p>
      </dgm:t>
    </dgm:pt>
    <dgm:pt modelId="{CCAE2CF8-E65E-40D0-A02A-390CCB0CF160}" type="parTrans" cxnId="{B7059135-E128-42CE-98C1-0310E662F6A9}">
      <dgm:prSet/>
      <dgm:spPr/>
      <dgm:t>
        <a:bodyPr/>
        <a:lstStyle/>
        <a:p>
          <a:endParaRPr lang="pl-PL"/>
        </a:p>
      </dgm:t>
    </dgm:pt>
    <dgm:pt modelId="{4174E587-01DB-4817-8E56-72CBE86E9FCA}" type="sibTrans" cxnId="{B7059135-E128-42CE-98C1-0310E662F6A9}">
      <dgm:prSet/>
      <dgm:spPr/>
      <dgm:t>
        <a:bodyPr/>
        <a:lstStyle/>
        <a:p>
          <a:endParaRPr lang="pl-PL"/>
        </a:p>
      </dgm:t>
    </dgm:pt>
    <dgm:pt modelId="{E540C94B-A43F-49FD-B72D-F64DBDE72F58}">
      <dgm:prSet/>
      <dgm:spPr/>
      <dgm:t>
        <a:bodyPr/>
        <a:lstStyle/>
        <a:p>
          <a:r>
            <a:rPr lang="pl-PL"/>
            <a:t>Oddział Chirurgii Ogólnej w Szpitalu </a:t>
          </a:r>
          <a:r>
            <a:rPr lang="pl-PL" b="0" i="0">
              <a:effectLst/>
              <a:latin typeface="Helvetica Neue"/>
            </a:rPr>
            <a:t>Niepubliczny zakład opieki zdrowotnej</a:t>
          </a:r>
          <a:endParaRPr lang="pl-PL" dirty="0"/>
        </a:p>
      </dgm:t>
    </dgm:pt>
    <dgm:pt modelId="{3436AF23-97CA-4F98-B317-A7D84AD32909}" type="parTrans" cxnId="{BDE3E21C-DF55-4F7F-8E55-7709CB3FEA32}">
      <dgm:prSet/>
      <dgm:spPr/>
      <dgm:t>
        <a:bodyPr/>
        <a:lstStyle/>
        <a:p>
          <a:endParaRPr lang="pl-PL"/>
        </a:p>
      </dgm:t>
    </dgm:pt>
    <dgm:pt modelId="{A584ABE0-6FDC-4A78-855B-63D1B2E6B7E5}" type="sibTrans" cxnId="{BDE3E21C-DF55-4F7F-8E55-7709CB3FEA32}">
      <dgm:prSet/>
      <dgm:spPr/>
      <dgm:t>
        <a:bodyPr/>
        <a:lstStyle/>
        <a:p>
          <a:endParaRPr lang="pl-PL"/>
        </a:p>
      </dgm:t>
    </dgm:pt>
    <dgm:pt modelId="{6D237781-4E55-4E53-9380-295902C9DBDD}">
      <dgm:prSet/>
      <dgm:spPr/>
      <dgm:t>
        <a:bodyPr/>
        <a:lstStyle/>
        <a:p>
          <a:r>
            <a:rPr lang="pl-PL"/>
            <a:t>Czas pobytu: </a:t>
          </a:r>
        </a:p>
      </dgm:t>
    </dgm:pt>
    <dgm:pt modelId="{A47CA94B-C812-4209-B8C3-D8702C9BAF50}" type="parTrans" cxnId="{4C98002C-6D17-41A8-8057-3762BFCBD6BA}">
      <dgm:prSet/>
      <dgm:spPr/>
      <dgm:t>
        <a:bodyPr/>
        <a:lstStyle/>
        <a:p>
          <a:endParaRPr lang="pl-PL"/>
        </a:p>
      </dgm:t>
    </dgm:pt>
    <dgm:pt modelId="{EF947BA8-3568-44BE-9A72-F99A7D7E7A69}" type="sibTrans" cxnId="{4C98002C-6D17-41A8-8057-3762BFCBD6BA}">
      <dgm:prSet/>
      <dgm:spPr/>
      <dgm:t>
        <a:bodyPr/>
        <a:lstStyle/>
        <a:p>
          <a:endParaRPr lang="pl-PL"/>
        </a:p>
      </dgm:t>
    </dgm:pt>
    <dgm:pt modelId="{60087C27-793E-4829-A51B-7372761E97BD}">
      <dgm:prSet/>
      <dgm:spPr/>
      <dgm:t>
        <a:bodyPr/>
        <a:lstStyle/>
        <a:p>
          <a:r>
            <a:rPr lang="pl-PL" b="1" dirty="0"/>
            <a:t>2 dni</a:t>
          </a:r>
        </a:p>
      </dgm:t>
    </dgm:pt>
    <dgm:pt modelId="{802FAD6F-A957-4AB1-A648-A984A2B2A12C}" type="parTrans" cxnId="{9AA64ADF-A1C3-4986-8855-07D811A7754F}">
      <dgm:prSet/>
      <dgm:spPr/>
      <dgm:t>
        <a:bodyPr/>
        <a:lstStyle/>
        <a:p>
          <a:endParaRPr lang="pl-PL"/>
        </a:p>
      </dgm:t>
    </dgm:pt>
    <dgm:pt modelId="{D018D020-6DFD-4089-B99D-7961A91D207B}" type="sibTrans" cxnId="{9AA64ADF-A1C3-4986-8855-07D811A7754F}">
      <dgm:prSet/>
      <dgm:spPr/>
      <dgm:t>
        <a:bodyPr/>
        <a:lstStyle/>
        <a:p>
          <a:endParaRPr lang="pl-PL"/>
        </a:p>
      </dgm:t>
    </dgm:pt>
    <dgm:pt modelId="{BE1E0027-FB63-4EED-B8A9-3786FF6FB29E}">
      <dgm:prSet/>
      <dgm:spPr/>
      <dgm:t>
        <a:bodyPr/>
        <a:lstStyle/>
        <a:p>
          <a:r>
            <a:rPr lang="pl-PL"/>
            <a:t>Postawiono rozpoznanie: </a:t>
          </a:r>
        </a:p>
      </dgm:t>
    </dgm:pt>
    <dgm:pt modelId="{C5252ADD-B250-467C-A40D-CFA36B6A1D26}" type="parTrans" cxnId="{88F0C779-19D2-4667-934B-BF7190B3D657}">
      <dgm:prSet/>
      <dgm:spPr/>
      <dgm:t>
        <a:bodyPr/>
        <a:lstStyle/>
        <a:p>
          <a:endParaRPr lang="pl-PL"/>
        </a:p>
      </dgm:t>
    </dgm:pt>
    <dgm:pt modelId="{6A37FD94-5140-41B4-8A14-4DBE7C552BAA}" type="sibTrans" cxnId="{88F0C779-19D2-4667-934B-BF7190B3D657}">
      <dgm:prSet/>
      <dgm:spPr/>
      <dgm:t>
        <a:bodyPr/>
        <a:lstStyle/>
        <a:p>
          <a:endParaRPr lang="pl-PL"/>
        </a:p>
      </dgm:t>
    </dgm:pt>
    <dgm:pt modelId="{121C4063-9B89-4C2A-B970-4D7D982D4703}">
      <dgm:prSet/>
      <dgm:spPr/>
      <dgm:t>
        <a:bodyPr/>
        <a:lstStyle/>
        <a:p>
          <a:r>
            <a:rPr lang="pl-PL" dirty="0"/>
            <a:t>główne </a:t>
          </a:r>
          <a:r>
            <a:rPr lang="pl-PL" b="1" dirty="0"/>
            <a:t>- </a:t>
          </a:r>
          <a:r>
            <a:rPr lang="pl-PL" b="1" i="0" u="none" dirty="0"/>
            <a:t>C78.7 - </a:t>
          </a:r>
          <a:r>
            <a:rPr lang="pl-PL" b="1" dirty="0"/>
            <a:t>Wtórny nowotwór złośliwy wątroby</a:t>
          </a:r>
        </a:p>
      </dgm:t>
    </dgm:pt>
    <dgm:pt modelId="{FCF8BCA3-69AB-4900-BBE3-2341CE725717}" type="parTrans" cxnId="{AB695BDE-F116-4848-985B-39F39E3256F7}">
      <dgm:prSet/>
      <dgm:spPr/>
      <dgm:t>
        <a:bodyPr/>
        <a:lstStyle/>
        <a:p>
          <a:endParaRPr lang="pl-PL"/>
        </a:p>
      </dgm:t>
    </dgm:pt>
    <dgm:pt modelId="{EEAB91C5-2646-4C1C-B476-BD5376773877}" type="sibTrans" cxnId="{AB695BDE-F116-4848-985B-39F39E3256F7}">
      <dgm:prSet/>
      <dgm:spPr/>
      <dgm:t>
        <a:bodyPr/>
        <a:lstStyle/>
        <a:p>
          <a:endParaRPr lang="pl-PL"/>
        </a:p>
      </dgm:t>
    </dgm:pt>
    <dgm:pt modelId="{2961DADC-7ADA-434A-B48F-F34210D4D514}">
      <dgm:prSet/>
      <dgm:spPr/>
      <dgm:t>
        <a:bodyPr/>
        <a:lstStyle/>
        <a:p>
          <a:r>
            <a:rPr lang="pl-PL" dirty="0"/>
            <a:t>współistniejące – </a:t>
          </a:r>
          <a:r>
            <a:rPr lang="pl-PL" b="1" i="0" u="none" strike="noStrike" dirty="0">
              <a:effectLst/>
              <a:latin typeface="Calibri" panose="020F0502020204030204" pitchFamily="34" charset="0"/>
            </a:rPr>
            <a:t>BRAK</a:t>
          </a:r>
          <a:endParaRPr lang="pl-PL" b="1" dirty="0"/>
        </a:p>
      </dgm:t>
    </dgm:pt>
    <dgm:pt modelId="{E2D8C503-1368-4BFB-85CA-5314E26F62D3}" type="parTrans" cxnId="{9A256E0B-F86A-4CAD-A277-F1FE53B2026F}">
      <dgm:prSet/>
      <dgm:spPr/>
      <dgm:t>
        <a:bodyPr/>
        <a:lstStyle/>
        <a:p>
          <a:endParaRPr lang="pl-PL"/>
        </a:p>
      </dgm:t>
    </dgm:pt>
    <dgm:pt modelId="{05AC6B81-A60F-4F96-8C68-64072CDB4027}" type="sibTrans" cxnId="{9A256E0B-F86A-4CAD-A277-F1FE53B2026F}">
      <dgm:prSet/>
      <dgm:spPr/>
      <dgm:t>
        <a:bodyPr/>
        <a:lstStyle/>
        <a:p>
          <a:endParaRPr lang="pl-PL"/>
        </a:p>
      </dgm:t>
    </dgm:pt>
    <dgm:pt modelId="{79A65600-02EA-4DB5-BE2B-3FF0CD12776A}">
      <dgm:prSet/>
      <dgm:spPr/>
      <dgm:t>
        <a:bodyPr/>
        <a:lstStyle/>
        <a:p>
          <a:r>
            <a:rPr lang="pl-PL"/>
            <a:t>Metody leczenia: </a:t>
          </a:r>
        </a:p>
      </dgm:t>
    </dgm:pt>
    <dgm:pt modelId="{EA08633D-2F55-4868-AE41-0CB7E7521589}" type="parTrans" cxnId="{5657C0B8-9302-4D55-BF83-816A309115DF}">
      <dgm:prSet/>
      <dgm:spPr/>
      <dgm:t>
        <a:bodyPr/>
        <a:lstStyle/>
        <a:p>
          <a:endParaRPr lang="pl-PL"/>
        </a:p>
      </dgm:t>
    </dgm:pt>
    <dgm:pt modelId="{DB6A2663-8210-4277-AAFC-B10CEEDE1225}" type="sibTrans" cxnId="{5657C0B8-9302-4D55-BF83-816A309115DF}">
      <dgm:prSet/>
      <dgm:spPr/>
      <dgm:t>
        <a:bodyPr/>
        <a:lstStyle/>
        <a:p>
          <a:endParaRPr lang="pl-PL"/>
        </a:p>
      </dgm:t>
    </dgm:pt>
    <dgm:pt modelId="{92977869-521A-4F37-A351-4D78DA433D26}">
      <dgm:prSet/>
      <dgm:spPr/>
      <dgm:t>
        <a:bodyPr/>
        <a:lstStyle/>
        <a:p>
          <a:r>
            <a:rPr lang="pl-PL" dirty="0"/>
            <a:t>leczenie farmakologiczne: TAK</a:t>
          </a:r>
        </a:p>
      </dgm:t>
    </dgm:pt>
    <dgm:pt modelId="{51797355-4DBF-481F-956F-E71C3DD8CC58}" type="parTrans" cxnId="{745E402F-B08E-4C04-8AA4-C519A690EA5B}">
      <dgm:prSet/>
      <dgm:spPr/>
      <dgm:t>
        <a:bodyPr/>
        <a:lstStyle/>
        <a:p>
          <a:endParaRPr lang="pl-PL"/>
        </a:p>
      </dgm:t>
    </dgm:pt>
    <dgm:pt modelId="{AD30E095-1724-403D-A0B2-AD94377A4CC0}" type="sibTrans" cxnId="{745E402F-B08E-4C04-8AA4-C519A690EA5B}">
      <dgm:prSet/>
      <dgm:spPr/>
      <dgm:t>
        <a:bodyPr/>
        <a:lstStyle/>
        <a:p>
          <a:endParaRPr lang="pl-PL"/>
        </a:p>
      </dgm:t>
    </dgm:pt>
    <dgm:pt modelId="{AC470CDF-A878-4E29-B577-368F34784168}">
      <dgm:prSet/>
      <dgm:spPr/>
      <dgm:t>
        <a:bodyPr/>
        <a:lstStyle/>
        <a:p>
          <a:r>
            <a:rPr lang="pl-PL" dirty="0"/>
            <a:t>leczenie zabiegowe – </a:t>
          </a:r>
          <a:r>
            <a:rPr lang="pl-PL" b="1" dirty="0"/>
            <a:t>Zniszczenie zmiany wątroby - inne</a:t>
          </a:r>
        </a:p>
      </dgm:t>
    </dgm:pt>
    <dgm:pt modelId="{0E1CD739-7D3F-4E93-8957-B6AF6B0CA13C}" type="parTrans" cxnId="{6ABE0136-9D20-490D-9177-6FF0F2C39DE3}">
      <dgm:prSet/>
      <dgm:spPr/>
      <dgm:t>
        <a:bodyPr/>
        <a:lstStyle/>
        <a:p>
          <a:endParaRPr lang="pl-PL"/>
        </a:p>
      </dgm:t>
    </dgm:pt>
    <dgm:pt modelId="{0883AF2E-7CDB-487A-BA7E-1A7850CD9FFF}" type="sibTrans" cxnId="{6ABE0136-9D20-490D-9177-6FF0F2C39DE3}">
      <dgm:prSet/>
      <dgm:spPr/>
      <dgm:t>
        <a:bodyPr/>
        <a:lstStyle/>
        <a:p>
          <a:endParaRPr lang="pl-PL"/>
        </a:p>
      </dgm:t>
    </dgm:pt>
    <dgm:pt modelId="{E4D725FF-77C8-4518-B5A0-FA7E7EE0EF51}">
      <dgm:prSet/>
      <dgm:spPr/>
      <dgm:t>
        <a:bodyPr/>
        <a:lstStyle/>
        <a:p>
          <a:r>
            <a:rPr lang="pl-PL" dirty="0"/>
            <a:t>Grupa JGP, którą pacjent został rozliczony z NFZ</a:t>
          </a:r>
        </a:p>
      </dgm:t>
    </dgm:pt>
    <dgm:pt modelId="{07A790BA-85A6-45BB-BEB1-0B720A10AD32}" type="parTrans" cxnId="{F5524A6A-43E0-46AB-A7CF-E80D5A3CBF72}">
      <dgm:prSet/>
      <dgm:spPr/>
      <dgm:t>
        <a:bodyPr/>
        <a:lstStyle/>
        <a:p>
          <a:endParaRPr lang="pl-PL"/>
        </a:p>
      </dgm:t>
    </dgm:pt>
    <dgm:pt modelId="{29C8AA7F-CE32-497D-BB2D-BDE50CA50645}" type="sibTrans" cxnId="{F5524A6A-43E0-46AB-A7CF-E80D5A3CBF72}">
      <dgm:prSet/>
      <dgm:spPr/>
      <dgm:t>
        <a:bodyPr/>
        <a:lstStyle/>
        <a:p>
          <a:endParaRPr lang="pl-PL"/>
        </a:p>
      </dgm:t>
    </dgm:pt>
    <dgm:pt modelId="{244E6A7B-8E41-42FD-A679-E7ADAA818AEA}">
      <dgm:prSet/>
      <dgm:spPr/>
      <dgm:t>
        <a:bodyPr/>
        <a:lstStyle/>
        <a:p>
          <a:r>
            <a:rPr lang="pl-PL" b="1" dirty="0"/>
            <a:t>G12 - 5.51.01.0007012 - Duże zabiegi wątroby</a:t>
          </a:r>
        </a:p>
      </dgm:t>
    </dgm:pt>
    <dgm:pt modelId="{00560979-A6B2-4F5E-AFF4-DB853DF1074E}" type="parTrans" cxnId="{DA3CFC41-0ACD-4393-88F7-8CB005DBBC1B}">
      <dgm:prSet/>
      <dgm:spPr/>
      <dgm:t>
        <a:bodyPr/>
        <a:lstStyle/>
        <a:p>
          <a:endParaRPr lang="pl-PL"/>
        </a:p>
      </dgm:t>
    </dgm:pt>
    <dgm:pt modelId="{8763148C-F73C-4F62-8096-9E3D55E0DBDA}" type="sibTrans" cxnId="{DA3CFC41-0ACD-4393-88F7-8CB005DBBC1B}">
      <dgm:prSet/>
      <dgm:spPr/>
      <dgm:t>
        <a:bodyPr/>
        <a:lstStyle/>
        <a:p>
          <a:endParaRPr lang="pl-PL"/>
        </a:p>
      </dgm:t>
    </dgm:pt>
    <dgm:pt modelId="{3A83BA06-B9B9-46E9-A122-7A3E833F3761}" type="pres">
      <dgm:prSet presAssocID="{6DC5190B-C252-418B-BE92-212CCE225E17}" presName="linear" presStyleCnt="0">
        <dgm:presLayoutVars>
          <dgm:dir/>
          <dgm:animLvl val="lvl"/>
          <dgm:resizeHandles val="exact"/>
        </dgm:presLayoutVars>
      </dgm:prSet>
      <dgm:spPr/>
    </dgm:pt>
    <dgm:pt modelId="{F0367B08-BA4E-4207-B953-8521444FE4D2}" type="pres">
      <dgm:prSet presAssocID="{2FBCB3A1-5D5F-4C3E-A671-7F4500568622}" presName="parentLin" presStyleCnt="0"/>
      <dgm:spPr/>
    </dgm:pt>
    <dgm:pt modelId="{35447904-C199-480A-A52C-64E08A6CC8BC}" type="pres">
      <dgm:prSet presAssocID="{2FBCB3A1-5D5F-4C3E-A671-7F4500568622}" presName="parentLeftMargin" presStyleLbl="node1" presStyleIdx="0" presStyleCnt="5"/>
      <dgm:spPr/>
    </dgm:pt>
    <dgm:pt modelId="{D8DE27A7-30C2-4507-9B72-35B4548F22BD}" type="pres">
      <dgm:prSet presAssocID="{2FBCB3A1-5D5F-4C3E-A671-7F450056862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50F3C7C-718D-46FF-8869-FB1C46B32CDC}" type="pres">
      <dgm:prSet presAssocID="{2FBCB3A1-5D5F-4C3E-A671-7F4500568622}" presName="negativeSpace" presStyleCnt="0"/>
      <dgm:spPr/>
    </dgm:pt>
    <dgm:pt modelId="{D9F95F35-084D-4132-A0AE-D19BBA7AFAC2}" type="pres">
      <dgm:prSet presAssocID="{2FBCB3A1-5D5F-4C3E-A671-7F4500568622}" presName="childText" presStyleLbl="conFgAcc1" presStyleIdx="0" presStyleCnt="5">
        <dgm:presLayoutVars>
          <dgm:bulletEnabled val="1"/>
        </dgm:presLayoutVars>
      </dgm:prSet>
      <dgm:spPr/>
    </dgm:pt>
    <dgm:pt modelId="{3D417E56-1456-4E0A-BF44-5CE42B6D0656}" type="pres">
      <dgm:prSet presAssocID="{4174E587-01DB-4817-8E56-72CBE86E9FCA}" presName="spaceBetweenRectangles" presStyleCnt="0"/>
      <dgm:spPr/>
    </dgm:pt>
    <dgm:pt modelId="{63EF6DBE-D689-46F1-940C-F26B6D22F308}" type="pres">
      <dgm:prSet presAssocID="{6D237781-4E55-4E53-9380-295902C9DBDD}" presName="parentLin" presStyleCnt="0"/>
      <dgm:spPr/>
    </dgm:pt>
    <dgm:pt modelId="{92F6A7EB-2ED0-4297-A702-724E367CAABA}" type="pres">
      <dgm:prSet presAssocID="{6D237781-4E55-4E53-9380-295902C9DBDD}" presName="parentLeftMargin" presStyleLbl="node1" presStyleIdx="0" presStyleCnt="5"/>
      <dgm:spPr/>
    </dgm:pt>
    <dgm:pt modelId="{A4A0ADB2-DCC0-4A04-810A-BAA2E1ADCCB9}" type="pres">
      <dgm:prSet presAssocID="{6D237781-4E55-4E53-9380-295902C9DBD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7250CD4-9401-47D8-8932-775494AA488A}" type="pres">
      <dgm:prSet presAssocID="{6D237781-4E55-4E53-9380-295902C9DBDD}" presName="negativeSpace" presStyleCnt="0"/>
      <dgm:spPr/>
    </dgm:pt>
    <dgm:pt modelId="{9F7ED6E5-B93F-433B-A140-3A93FF408D04}" type="pres">
      <dgm:prSet presAssocID="{6D237781-4E55-4E53-9380-295902C9DBDD}" presName="childText" presStyleLbl="conFgAcc1" presStyleIdx="1" presStyleCnt="5">
        <dgm:presLayoutVars>
          <dgm:bulletEnabled val="1"/>
        </dgm:presLayoutVars>
      </dgm:prSet>
      <dgm:spPr/>
    </dgm:pt>
    <dgm:pt modelId="{ADCB0BFE-7D31-42A2-9858-F5DDE5C1FCF3}" type="pres">
      <dgm:prSet presAssocID="{EF947BA8-3568-44BE-9A72-F99A7D7E7A69}" presName="spaceBetweenRectangles" presStyleCnt="0"/>
      <dgm:spPr/>
    </dgm:pt>
    <dgm:pt modelId="{8F7B2D11-4BBF-4445-B987-8382465CCC85}" type="pres">
      <dgm:prSet presAssocID="{BE1E0027-FB63-4EED-B8A9-3786FF6FB29E}" presName="parentLin" presStyleCnt="0"/>
      <dgm:spPr/>
    </dgm:pt>
    <dgm:pt modelId="{2241261C-D8BB-4E48-8145-8E9CACED4CDE}" type="pres">
      <dgm:prSet presAssocID="{BE1E0027-FB63-4EED-B8A9-3786FF6FB29E}" presName="parentLeftMargin" presStyleLbl="node1" presStyleIdx="1" presStyleCnt="5"/>
      <dgm:spPr/>
    </dgm:pt>
    <dgm:pt modelId="{D1E647ED-AA18-4EA0-B09C-923E4F3E9799}" type="pres">
      <dgm:prSet presAssocID="{BE1E0027-FB63-4EED-B8A9-3786FF6FB29E}" presName="parentText" presStyleLbl="node1" presStyleIdx="2" presStyleCnt="5" custLinFactNeighborX="4854">
        <dgm:presLayoutVars>
          <dgm:chMax val="0"/>
          <dgm:bulletEnabled val="1"/>
        </dgm:presLayoutVars>
      </dgm:prSet>
      <dgm:spPr/>
    </dgm:pt>
    <dgm:pt modelId="{68417284-202C-4F54-B38B-8D054EDBEEE8}" type="pres">
      <dgm:prSet presAssocID="{BE1E0027-FB63-4EED-B8A9-3786FF6FB29E}" presName="negativeSpace" presStyleCnt="0"/>
      <dgm:spPr/>
    </dgm:pt>
    <dgm:pt modelId="{40FE866D-86B9-4CFD-BA25-0822961F020D}" type="pres">
      <dgm:prSet presAssocID="{BE1E0027-FB63-4EED-B8A9-3786FF6FB29E}" presName="childText" presStyleLbl="conFgAcc1" presStyleIdx="2" presStyleCnt="5" custLinFactNeighborX="-1294" custLinFactNeighborY="76515">
        <dgm:presLayoutVars>
          <dgm:bulletEnabled val="1"/>
        </dgm:presLayoutVars>
      </dgm:prSet>
      <dgm:spPr/>
    </dgm:pt>
    <dgm:pt modelId="{B454446E-E563-4CFB-8A83-E47CBB7E07CA}" type="pres">
      <dgm:prSet presAssocID="{6A37FD94-5140-41B4-8A14-4DBE7C552BAA}" presName="spaceBetweenRectangles" presStyleCnt="0"/>
      <dgm:spPr/>
    </dgm:pt>
    <dgm:pt modelId="{574F6F36-E65B-487D-B7F2-E6977BF3405F}" type="pres">
      <dgm:prSet presAssocID="{79A65600-02EA-4DB5-BE2B-3FF0CD12776A}" presName="parentLin" presStyleCnt="0"/>
      <dgm:spPr/>
    </dgm:pt>
    <dgm:pt modelId="{8635085F-7A81-43E6-BABA-74A955D2F501}" type="pres">
      <dgm:prSet presAssocID="{79A65600-02EA-4DB5-BE2B-3FF0CD12776A}" presName="parentLeftMargin" presStyleLbl="node1" presStyleIdx="2" presStyleCnt="5"/>
      <dgm:spPr/>
    </dgm:pt>
    <dgm:pt modelId="{F7926637-19A9-471A-8936-2C258C9AFFF8}" type="pres">
      <dgm:prSet presAssocID="{79A65600-02EA-4DB5-BE2B-3FF0CD12776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551F0A9-57AF-49F4-B732-5A9A73679499}" type="pres">
      <dgm:prSet presAssocID="{79A65600-02EA-4DB5-BE2B-3FF0CD12776A}" presName="negativeSpace" presStyleCnt="0"/>
      <dgm:spPr/>
    </dgm:pt>
    <dgm:pt modelId="{E1EE2706-65BD-41D1-80D8-F08BCEA7ED88}" type="pres">
      <dgm:prSet presAssocID="{79A65600-02EA-4DB5-BE2B-3FF0CD12776A}" presName="childText" presStyleLbl="conFgAcc1" presStyleIdx="3" presStyleCnt="5" custLinFactNeighborX="-2346" custLinFactNeighborY="35229">
        <dgm:presLayoutVars>
          <dgm:bulletEnabled val="1"/>
        </dgm:presLayoutVars>
      </dgm:prSet>
      <dgm:spPr/>
    </dgm:pt>
    <dgm:pt modelId="{4E89D009-268A-4C77-AA48-DAB748B1C922}" type="pres">
      <dgm:prSet presAssocID="{DB6A2663-8210-4277-AAFC-B10CEEDE1225}" presName="spaceBetweenRectangles" presStyleCnt="0"/>
      <dgm:spPr/>
    </dgm:pt>
    <dgm:pt modelId="{F3F85A0D-E361-40A7-96FB-4E34396C7DF7}" type="pres">
      <dgm:prSet presAssocID="{E4D725FF-77C8-4518-B5A0-FA7E7EE0EF51}" presName="parentLin" presStyleCnt="0"/>
      <dgm:spPr/>
    </dgm:pt>
    <dgm:pt modelId="{834995A0-09FD-4067-B06C-C8AEE141AAB2}" type="pres">
      <dgm:prSet presAssocID="{E4D725FF-77C8-4518-B5A0-FA7E7EE0EF51}" presName="parentLeftMargin" presStyleLbl="node1" presStyleIdx="3" presStyleCnt="5"/>
      <dgm:spPr/>
    </dgm:pt>
    <dgm:pt modelId="{4C8FC304-289B-4901-AEB9-C928D96B20B0}" type="pres">
      <dgm:prSet presAssocID="{E4D725FF-77C8-4518-B5A0-FA7E7EE0EF51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4279CB47-DCFA-4F6E-842D-2449BDFDE0C9}" type="pres">
      <dgm:prSet presAssocID="{E4D725FF-77C8-4518-B5A0-FA7E7EE0EF51}" presName="negativeSpace" presStyleCnt="0"/>
      <dgm:spPr/>
    </dgm:pt>
    <dgm:pt modelId="{B4E0E021-6C5D-4AF0-A037-86AED970D27F}" type="pres">
      <dgm:prSet presAssocID="{E4D725FF-77C8-4518-B5A0-FA7E7EE0EF51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9A256E0B-F86A-4CAD-A277-F1FE53B2026F}" srcId="{BE1E0027-FB63-4EED-B8A9-3786FF6FB29E}" destId="{2961DADC-7ADA-434A-B48F-F34210D4D514}" srcOrd="1" destOrd="0" parTransId="{E2D8C503-1368-4BFB-85CA-5314E26F62D3}" sibTransId="{05AC6B81-A60F-4F96-8C68-64072CDB4027}"/>
    <dgm:cxn modelId="{18296612-A70C-4130-AAA8-1E8F213A3351}" type="presOf" srcId="{AC470CDF-A878-4E29-B577-368F34784168}" destId="{E1EE2706-65BD-41D1-80D8-F08BCEA7ED88}" srcOrd="0" destOrd="1" presId="urn:microsoft.com/office/officeart/2005/8/layout/list1"/>
    <dgm:cxn modelId="{CEE62C16-88CC-4DF5-8543-81B996677A91}" type="presOf" srcId="{E4D725FF-77C8-4518-B5A0-FA7E7EE0EF51}" destId="{834995A0-09FD-4067-B06C-C8AEE141AAB2}" srcOrd="0" destOrd="0" presId="urn:microsoft.com/office/officeart/2005/8/layout/list1"/>
    <dgm:cxn modelId="{BDE3E21C-DF55-4F7F-8E55-7709CB3FEA32}" srcId="{2FBCB3A1-5D5F-4C3E-A671-7F4500568622}" destId="{E540C94B-A43F-49FD-B72D-F64DBDE72F58}" srcOrd="0" destOrd="0" parTransId="{3436AF23-97CA-4F98-B317-A7D84AD32909}" sibTransId="{A584ABE0-6FDC-4A78-855B-63D1B2E6B7E5}"/>
    <dgm:cxn modelId="{1E8FEE1E-849C-4B79-AF51-C765CD177395}" type="presOf" srcId="{2FBCB3A1-5D5F-4C3E-A671-7F4500568622}" destId="{D8DE27A7-30C2-4507-9B72-35B4548F22BD}" srcOrd="1" destOrd="0" presId="urn:microsoft.com/office/officeart/2005/8/layout/list1"/>
    <dgm:cxn modelId="{6BC1E429-5A91-4898-BB08-4FB17D09AC3B}" type="presOf" srcId="{79A65600-02EA-4DB5-BE2B-3FF0CD12776A}" destId="{8635085F-7A81-43E6-BABA-74A955D2F501}" srcOrd="0" destOrd="0" presId="urn:microsoft.com/office/officeart/2005/8/layout/list1"/>
    <dgm:cxn modelId="{8265092A-5B01-4B19-BB08-71F5D749CB62}" type="presOf" srcId="{6D237781-4E55-4E53-9380-295902C9DBDD}" destId="{92F6A7EB-2ED0-4297-A702-724E367CAABA}" srcOrd="0" destOrd="0" presId="urn:microsoft.com/office/officeart/2005/8/layout/list1"/>
    <dgm:cxn modelId="{4C98002C-6D17-41A8-8057-3762BFCBD6BA}" srcId="{6DC5190B-C252-418B-BE92-212CCE225E17}" destId="{6D237781-4E55-4E53-9380-295902C9DBDD}" srcOrd="1" destOrd="0" parTransId="{A47CA94B-C812-4209-B8C3-D8702C9BAF50}" sibTransId="{EF947BA8-3568-44BE-9A72-F99A7D7E7A69}"/>
    <dgm:cxn modelId="{745E402F-B08E-4C04-8AA4-C519A690EA5B}" srcId="{79A65600-02EA-4DB5-BE2B-3FF0CD12776A}" destId="{92977869-521A-4F37-A351-4D78DA433D26}" srcOrd="0" destOrd="0" parTransId="{51797355-4DBF-481F-956F-E71C3DD8CC58}" sibTransId="{AD30E095-1724-403D-A0B2-AD94377A4CC0}"/>
    <dgm:cxn modelId="{B7059135-E128-42CE-98C1-0310E662F6A9}" srcId="{6DC5190B-C252-418B-BE92-212CCE225E17}" destId="{2FBCB3A1-5D5F-4C3E-A671-7F4500568622}" srcOrd="0" destOrd="0" parTransId="{CCAE2CF8-E65E-40D0-A02A-390CCB0CF160}" sibTransId="{4174E587-01DB-4817-8E56-72CBE86E9FCA}"/>
    <dgm:cxn modelId="{6ABE0136-9D20-490D-9177-6FF0F2C39DE3}" srcId="{79A65600-02EA-4DB5-BE2B-3FF0CD12776A}" destId="{AC470CDF-A878-4E29-B577-368F34784168}" srcOrd="1" destOrd="0" parTransId="{0E1CD739-7D3F-4E93-8957-B6AF6B0CA13C}" sibTransId="{0883AF2E-7CDB-487A-BA7E-1A7850CD9FFF}"/>
    <dgm:cxn modelId="{5911C540-61A1-48E3-A560-AA591641E95A}" type="presOf" srcId="{92977869-521A-4F37-A351-4D78DA433D26}" destId="{E1EE2706-65BD-41D1-80D8-F08BCEA7ED88}" srcOrd="0" destOrd="0" presId="urn:microsoft.com/office/officeart/2005/8/layout/list1"/>
    <dgm:cxn modelId="{AD17DC61-BA99-4D87-8BD0-9038F1A77848}" type="presOf" srcId="{79A65600-02EA-4DB5-BE2B-3FF0CD12776A}" destId="{F7926637-19A9-471A-8936-2C258C9AFFF8}" srcOrd="1" destOrd="0" presId="urn:microsoft.com/office/officeart/2005/8/layout/list1"/>
    <dgm:cxn modelId="{DA3CFC41-0ACD-4393-88F7-8CB005DBBC1B}" srcId="{E4D725FF-77C8-4518-B5A0-FA7E7EE0EF51}" destId="{244E6A7B-8E41-42FD-A679-E7ADAA818AEA}" srcOrd="0" destOrd="0" parTransId="{00560979-A6B2-4F5E-AFF4-DB853DF1074E}" sibTransId="{8763148C-F73C-4F62-8096-9E3D55E0DBDA}"/>
    <dgm:cxn modelId="{D512AC43-C069-4198-9882-A4CE2CA22E4D}" type="presOf" srcId="{E4D725FF-77C8-4518-B5A0-FA7E7EE0EF51}" destId="{4C8FC304-289B-4901-AEB9-C928D96B20B0}" srcOrd="1" destOrd="0" presId="urn:microsoft.com/office/officeart/2005/8/layout/list1"/>
    <dgm:cxn modelId="{F5524A6A-43E0-46AB-A7CF-E80D5A3CBF72}" srcId="{6DC5190B-C252-418B-BE92-212CCE225E17}" destId="{E4D725FF-77C8-4518-B5A0-FA7E7EE0EF51}" srcOrd="4" destOrd="0" parTransId="{07A790BA-85A6-45BB-BEB1-0B720A10AD32}" sibTransId="{29C8AA7F-CE32-497D-BB2D-BDE50CA50645}"/>
    <dgm:cxn modelId="{BDDBB44A-7FDB-460C-AAB1-F76F3ACCE29B}" type="presOf" srcId="{60087C27-793E-4829-A51B-7372761E97BD}" destId="{9F7ED6E5-B93F-433B-A140-3A93FF408D04}" srcOrd="0" destOrd="0" presId="urn:microsoft.com/office/officeart/2005/8/layout/list1"/>
    <dgm:cxn modelId="{88F0C779-19D2-4667-934B-BF7190B3D657}" srcId="{6DC5190B-C252-418B-BE92-212CCE225E17}" destId="{BE1E0027-FB63-4EED-B8A9-3786FF6FB29E}" srcOrd="2" destOrd="0" parTransId="{C5252ADD-B250-467C-A40D-CFA36B6A1D26}" sibTransId="{6A37FD94-5140-41B4-8A14-4DBE7C552BAA}"/>
    <dgm:cxn modelId="{73EAF37D-64E7-48F6-BD82-23A290312450}" type="presOf" srcId="{2961DADC-7ADA-434A-B48F-F34210D4D514}" destId="{40FE866D-86B9-4CFD-BA25-0822961F020D}" srcOrd="0" destOrd="1" presId="urn:microsoft.com/office/officeart/2005/8/layout/list1"/>
    <dgm:cxn modelId="{6E5B4581-5698-45E0-9689-EA7B9381DECD}" type="presOf" srcId="{6D237781-4E55-4E53-9380-295902C9DBDD}" destId="{A4A0ADB2-DCC0-4A04-810A-BAA2E1ADCCB9}" srcOrd="1" destOrd="0" presId="urn:microsoft.com/office/officeart/2005/8/layout/list1"/>
    <dgm:cxn modelId="{5BBFC988-C029-49AB-8A07-9DF655A538A2}" type="presOf" srcId="{244E6A7B-8E41-42FD-A679-E7ADAA818AEA}" destId="{B4E0E021-6C5D-4AF0-A037-86AED970D27F}" srcOrd="0" destOrd="0" presId="urn:microsoft.com/office/officeart/2005/8/layout/list1"/>
    <dgm:cxn modelId="{6249359D-14B2-4382-AE1F-587CFBF60A11}" type="presOf" srcId="{6DC5190B-C252-418B-BE92-212CCE225E17}" destId="{3A83BA06-B9B9-46E9-A122-7A3E833F3761}" srcOrd="0" destOrd="0" presId="urn:microsoft.com/office/officeart/2005/8/layout/list1"/>
    <dgm:cxn modelId="{F4DF2CB6-C01F-45A1-9A07-21F42333A3FB}" type="presOf" srcId="{BE1E0027-FB63-4EED-B8A9-3786FF6FB29E}" destId="{2241261C-D8BB-4E48-8145-8E9CACED4CDE}" srcOrd="0" destOrd="0" presId="urn:microsoft.com/office/officeart/2005/8/layout/list1"/>
    <dgm:cxn modelId="{51C163B6-3C9A-4136-9F98-A3350B61597E}" type="presOf" srcId="{2FBCB3A1-5D5F-4C3E-A671-7F4500568622}" destId="{35447904-C199-480A-A52C-64E08A6CC8BC}" srcOrd="0" destOrd="0" presId="urn:microsoft.com/office/officeart/2005/8/layout/list1"/>
    <dgm:cxn modelId="{5657C0B8-9302-4D55-BF83-816A309115DF}" srcId="{6DC5190B-C252-418B-BE92-212CCE225E17}" destId="{79A65600-02EA-4DB5-BE2B-3FF0CD12776A}" srcOrd="3" destOrd="0" parTransId="{EA08633D-2F55-4868-AE41-0CB7E7521589}" sibTransId="{DB6A2663-8210-4277-AAFC-B10CEEDE1225}"/>
    <dgm:cxn modelId="{36146ED0-1020-40AB-A471-8AB49D378A88}" type="presOf" srcId="{E540C94B-A43F-49FD-B72D-F64DBDE72F58}" destId="{D9F95F35-084D-4132-A0AE-D19BBA7AFAC2}" srcOrd="0" destOrd="0" presId="urn:microsoft.com/office/officeart/2005/8/layout/list1"/>
    <dgm:cxn modelId="{B0B5B9DC-F3A9-4186-BB2F-4968A05BE5CC}" type="presOf" srcId="{BE1E0027-FB63-4EED-B8A9-3786FF6FB29E}" destId="{D1E647ED-AA18-4EA0-B09C-923E4F3E9799}" srcOrd="1" destOrd="0" presId="urn:microsoft.com/office/officeart/2005/8/layout/list1"/>
    <dgm:cxn modelId="{AB695BDE-F116-4848-985B-39F39E3256F7}" srcId="{BE1E0027-FB63-4EED-B8A9-3786FF6FB29E}" destId="{121C4063-9B89-4C2A-B970-4D7D982D4703}" srcOrd="0" destOrd="0" parTransId="{FCF8BCA3-69AB-4900-BBE3-2341CE725717}" sibTransId="{EEAB91C5-2646-4C1C-B476-BD5376773877}"/>
    <dgm:cxn modelId="{9AA64ADF-A1C3-4986-8855-07D811A7754F}" srcId="{6D237781-4E55-4E53-9380-295902C9DBDD}" destId="{60087C27-793E-4829-A51B-7372761E97BD}" srcOrd="0" destOrd="0" parTransId="{802FAD6F-A957-4AB1-A648-A984A2B2A12C}" sibTransId="{D018D020-6DFD-4089-B99D-7961A91D207B}"/>
    <dgm:cxn modelId="{DAA5BAE5-CEEA-4A9B-B876-895B60A13830}" type="presOf" srcId="{121C4063-9B89-4C2A-B970-4D7D982D4703}" destId="{40FE866D-86B9-4CFD-BA25-0822961F020D}" srcOrd="0" destOrd="0" presId="urn:microsoft.com/office/officeart/2005/8/layout/list1"/>
    <dgm:cxn modelId="{434DC8D2-41CD-43CF-9EF3-E15EF5133BFB}" type="presParOf" srcId="{3A83BA06-B9B9-46E9-A122-7A3E833F3761}" destId="{F0367B08-BA4E-4207-B953-8521444FE4D2}" srcOrd="0" destOrd="0" presId="urn:microsoft.com/office/officeart/2005/8/layout/list1"/>
    <dgm:cxn modelId="{A9825C7C-CEFB-4BDA-B14C-9C698EA18ABE}" type="presParOf" srcId="{F0367B08-BA4E-4207-B953-8521444FE4D2}" destId="{35447904-C199-480A-A52C-64E08A6CC8BC}" srcOrd="0" destOrd="0" presId="urn:microsoft.com/office/officeart/2005/8/layout/list1"/>
    <dgm:cxn modelId="{C9325A5C-032D-4380-A955-F88747BA7D03}" type="presParOf" srcId="{F0367B08-BA4E-4207-B953-8521444FE4D2}" destId="{D8DE27A7-30C2-4507-9B72-35B4548F22BD}" srcOrd="1" destOrd="0" presId="urn:microsoft.com/office/officeart/2005/8/layout/list1"/>
    <dgm:cxn modelId="{F2991B81-3462-4F7C-B267-798B934D790F}" type="presParOf" srcId="{3A83BA06-B9B9-46E9-A122-7A3E833F3761}" destId="{C50F3C7C-718D-46FF-8869-FB1C46B32CDC}" srcOrd="1" destOrd="0" presId="urn:microsoft.com/office/officeart/2005/8/layout/list1"/>
    <dgm:cxn modelId="{9B4ACEF7-8428-4C69-8ED8-519A5C8D3A97}" type="presParOf" srcId="{3A83BA06-B9B9-46E9-A122-7A3E833F3761}" destId="{D9F95F35-084D-4132-A0AE-D19BBA7AFAC2}" srcOrd="2" destOrd="0" presId="urn:microsoft.com/office/officeart/2005/8/layout/list1"/>
    <dgm:cxn modelId="{8BAABF9C-8F07-4D1B-98C4-98666B8C4F1A}" type="presParOf" srcId="{3A83BA06-B9B9-46E9-A122-7A3E833F3761}" destId="{3D417E56-1456-4E0A-BF44-5CE42B6D0656}" srcOrd="3" destOrd="0" presId="urn:microsoft.com/office/officeart/2005/8/layout/list1"/>
    <dgm:cxn modelId="{13B79A72-DEC8-472D-9FAA-01035FA51F36}" type="presParOf" srcId="{3A83BA06-B9B9-46E9-A122-7A3E833F3761}" destId="{63EF6DBE-D689-46F1-940C-F26B6D22F308}" srcOrd="4" destOrd="0" presId="urn:microsoft.com/office/officeart/2005/8/layout/list1"/>
    <dgm:cxn modelId="{91F41B2B-2FB0-4E4C-88F5-1A1A9C8D1CEF}" type="presParOf" srcId="{63EF6DBE-D689-46F1-940C-F26B6D22F308}" destId="{92F6A7EB-2ED0-4297-A702-724E367CAABA}" srcOrd="0" destOrd="0" presId="urn:microsoft.com/office/officeart/2005/8/layout/list1"/>
    <dgm:cxn modelId="{0A2BE74E-83D3-4A3D-80CB-1FAE0F2E597A}" type="presParOf" srcId="{63EF6DBE-D689-46F1-940C-F26B6D22F308}" destId="{A4A0ADB2-DCC0-4A04-810A-BAA2E1ADCCB9}" srcOrd="1" destOrd="0" presId="urn:microsoft.com/office/officeart/2005/8/layout/list1"/>
    <dgm:cxn modelId="{D465C239-FFBB-435B-BF73-46E076A9B03E}" type="presParOf" srcId="{3A83BA06-B9B9-46E9-A122-7A3E833F3761}" destId="{67250CD4-9401-47D8-8932-775494AA488A}" srcOrd="5" destOrd="0" presId="urn:microsoft.com/office/officeart/2005/8/layout/list1"/>
    <dgm:cxn modelId="{8153A3C0-F402-4CA9-A23F-D9125C646494}" type="presParOf" srcId="{3A83BA06-B9B9-46E9-A122-7A3E833F3761}" destId="{9F7ED6E5-B93F-433B-A140-3A93FF408D04}" srcOrd="6" destOrd="0" presId="urn:microsoft.com/office/officeart/2005/8/layout/list1"/>
    <dgm:cxn modelId="{54FC0FBD-AC0D-42C9-AB9E-EE351E7F9DBC}" type="presParOf" srcId="{3A83BA06-B9B9-46E9-A122-7A3E833F3761}" destId="{ADCB0BFE-7D31-42A2-9858-F5DDE5C1FCF3}" srcOrd="7" destOrd="0" presId="urn:microsoft.com/office/officeart/2005/8/layout/list1"/>
    <dgm:cxn modelId="{16EA187F-5A16-467D-AFF1-1EDBD8DC9E3F}" type="presParOf" srcId="{3A83BA06-B9B9-46E9-A122-7A3E833F3761}" destId="{8F7B2D11-4BBF-4445-B987-8382465CCC85}" srcOrd="8" destOrd="0" presId="urn:microsoft.com/office/officeart/2005/8/layout/list1"/>
    <dgm:cxn modelId="{D8887C37-1504-4AAF-AEAF-2A970FED600D}" type="presParOf" srcId="{8F7B2D11-4BBF-4445-B987-8382465CCC85}" destId="{2241261C-D8BB-4E48-8145-8E9CACED4CDE}" srcOrd="0" destOrd="0" presId="urn:microsoft.com/office/officeart/2005/8/layout/list1"/>
    <dgm:cxn modelId="{D997B827-D785-40F0-ADF3-A5965D0A85FE}" type="presParOf" srcId="{8F7B2D11-4BBF-4445-B987-8382465CCC85}" destId="{D1E647ED-AA18-4EA0-B09C-923E4F3E9799}" srcOrd="1" destOrd="0" presId="urn:microsoft.com/office/officeart/2005/8/layout/list1"/>
    <dgm:cxn modelId="{079CCCA2-44D3-4F82-9552-E99CDB0C2BA9}" type="presParOf" srcId="{3A83BA06-B9B9-46E9-A122-7A3E833F3761}" destId="{68417284-202C-4F54-B38B-8D054EDBEEE8}" srcOrd="9" destOrd="0" presId="urn:microsoft.com/office/officeart/2005/8/layout/list1"/>
    <dgm:cxn modelId="{8D62EE1B-790C-4B7E-933F-F2CC6FF388B8}" type="presParOf" srcId="{3A83BA06-B9B9-46E9-A122-7A3E833F3761}" destId="{40FE866D-86B9-4CFD-BA25-0822961F020D}" srcOrd="10" destOrd="0" presId="urn:microsoft.com/office/officeart/2005/8/layout/list1"/>
    <dgm:cxn modelId="{05147DE7-48EC-4DCB-A7A4-471C0DB6D153}" type="presParOf" srcId="{3A83BA06-B9B9-46E9-A122-7A3E833F3761}" destId="{B454446E-E563-4CFB-8A83-E47CBB7E07CA}" srcOrd="11" destOrd="0" presId="urn:microsoft.com/office/officeart/2005/8/layout/list1"/>
    <dgm:cxn modelId="{8F495AC1-2F84-4655-AF31-9F6188BCE845}" type="presParOf" srcId="{3A83BA06-B9B9-46E9-A122-7A3E833F3761}" destId="{574F6F36-E65B-487D-B7F2-E6977BF3405F}" srcOrd="12" destOrd="0" presId="urn:microsoft.com/office/officeart/2005/8/layout/list1"/>
    <dgm:cxn modelId="{1B68BA8A-9831-4946-A349-C86E5DA3E23E}" type="presParOf" srcId="{574F6F36-E65B-487D-B7F2-E6977BF3405F}" destId="{8635085F-7A81-43E6-BABA-74A955D2F501}" srcOrd="0" destOrd="0" presId="urn:microsoft.com/office/officeart/2005/8/layout/list1"/>
    <dgm:cxn modelId="{ECD49129-0A7F-4345-9183-A64C11009797}" type="presParOf" srcId="{574F6F36-E65B-487D-B7F2-E6977BF3405F}" destId="{F7926637-19A9-471A-8936-2C258C9AFFF8}" srcOrd="1" destOrd="0" presId="urn:microsoft.com/office/officeart/2005/8/layout/list1"/>
    <dgm:cxn modelId="{6688E056-3BDA-4E08-ABB8-0276DDE47BE6}" type="presParOf" srcId="{3A83BA06-B9B9-46E9-A122-7A3E833F3761}" destId="{A551F0A9-57AF-49F4-B732-5A9A73679499}" srcOrd="13" destOrd="0" presId="urn:microsoft.com/office/officeart/2005/8/layout/list1"/>
    <dgm:cxn modelId="{8171E9FF-127E-43E5-9BE7-73FFAD126598}" type="presParOf" srcId="{3A83BA06-B9B9-46E9-A122-7A3E833F3761}" destId="{E1EE2706-65BD-41D1-80D8-F08BCEA7ED88}" srcOrd="14" destOrd="0" presId="urn:microsoft.com/office/officeart/2005/8/layout/list1"/>
    <dgm:cxn modelId="{99F62148-88C0-4026-B1B4-D668747726B5}" type="presParOf" srcId="{3A83BA06-B9B9-46E9-A122-7A3E833F3761}" destId="{4E89D009-268A-4C77-AA48-DAB748B1C922}" srcOrd="15" destOrd="0" presId="urn:microsoft.com/office/officeart/2005/8/layout/list1"/>
    <dgm:cxn modelId="{848CF587-F1DC-42A9-AAE2-AD50582A7C22}" type="presParOf" srcId="{3A83BA06-B9B9-46E9-A122-7A3E833F3761}" destId="{F3F85A0D-E361-40A7-96FB-4E34396C7DF7}" srcOrd="16" destOrd="0" presId="urn:microsoft.com/office/officeart/2005/8/layout/list1"/>
    <dgm:cxn modelId="{093A2EF6-38BF-4371-87FB-872C9D1F883A}" type="presParOf" srcId="{F3F85A0D-E361-40A7-96FB-4E34396C7DF7}" destId="{834995A0-09FD-4067-B06C-C8AEE141AAB2}" srcOrd="0" destOrd="0" presId="urn:microsoft.com/office/officeart/2005/8/layout/list1"/>
    <dgm:cxn modelId="{89000F19-8F83-4206-A629-B854D5A9FBA7}" type="presParOf" srcId="{F3F85A0D-E361-40A7-96FB-4E34396C7DF7}" destId="{4C8FC304-289B-4901-AEB9-C928D96B20B0}" srcOrd="1" destOrd="0" presId="urn:microsoft.com/office/officeart/2005/8/layout/list1"/>
    <dgm:cxn modelId="{9F04BEBB-3B91-4055-A5D1-5E856EF72E0B}" type="presParOf" srcId="{3A83BA06-B9B9-46E9-A122-7A3E833F3761}" destId="{4279CB47-DCFA-4F6E-842D-2449BDFDE0C9}" srcOrd="17" destOrd="0" presId="urn:microsoft.com/office/officeart/2005/8/layout/list1"/>
    <dgm:cxn modelId="{9FBE8758-C789-4F47-97E9-E2D370491D67}" type="presParOf" srcId="{3A83BA06-B9B9-46E9-A122-7A3E833F3761}" destId="{B4E0E021-6C5D-4AF0-A037-86AED970D27F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DC5190B-C252-418B-BE92-212CCE225E17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l-PL"/>
        </a:p>
      </dgm:t>
    </dgm:pt>
    <dgm:pt modelId="{2FBCB3A1-5D5F-4C3E-A671-7F4500568622}">
      <dgm:prSet/>
      <dgm:spPr/>
      <dgm:t>
        <a:bodyPr/>
        <a:lstStyle/>
        <a:p>
          <a:r>
            <a:rPr lang="pl-PL"/>
            <a:t>Miejsce pobytu:</a:t>
          </a:r>
        </a:p>
      </dgm:t>
    </dgm:pt>
    <dgm:pt modelId="{CCAE2CF8-E65E-40D0-A02A-390CCB0CF160}" type="parTrans" cxnId="{B7059135-E128-42CE-98C1-0310E662F6A9}">
      <dgm:prSet/>
      <dgm:spPr/>
      <dgm:t>
        <a:bodyPr/>
        <a:lstStyle/>
        <a:p>
          <a:endParaRPr lang="pl-PL"/>
        </a:p>
      </dgm:t>
    </dgm:pt>
    <dgm:pt modelId="{4174E587-01DB-4817-8E56-72CBE86E9FCA}" type="sibTrans" cxnId="{B7059135-E128-42CE-98C1-0310E662F6A9}">
      <dgm:prSet/>
      <dgm:spPr/>
      <dgm:t>
        <a:bodyPr/>
        <a:lstStyle/>
        <a:p>
          <a:endParaRPr lang="pl-PL"/>
        </a:p>
      </dgm:t>
    </dgm:pt>
    <dgm:pt modelId="{E540C94B-A43F-49FD-B72D-F64DBDE72F58}">
      <dgm:prSet/>
      <dgm:spPr/>
      <dgm:t>
        <a:bodyPr/>
        <a:lstStyle/>
        <a:p>
          <a:r>
            <a:rPr lang="pl-PL"/>
            <a:t>Oddział Chirurgii Ogólnej w Szpitalu </a:t>
          </a:r>
          <a:r>
            <a:rPr lang="pl-PL" b="0" i="0">
              <a:effectLst/>
              <a:latin typeface="Helvetica Neue"/>
            </a:rPr>
            <a:t>Niepubliczny zakład opieki zdrowotnej</a:t>
          </a:r>
          <a:endParaRPr lang="pl-PL" dirty="0"/>
        </a:p>
      </dgm:t>
    </dgm:pt>
    <dgm:pt modelId="{3436AF23-97CA-4F98-B317-A7D84AD32909}" type="parTrans" cxnId="{BDE3E21C-DF55-4F7F-8E55-7709CB3FEA32}">
      <dgm:prSet/>
      <dgm:spPr/>
      <dgm:t>
        <a:bodyPr/>
        <a:lstStyle/>
        <a:p>
          <a:endParaRPr lang="pl-PL"/>
        </a:p>
      </dgm:t>
    </dgm:pt>
    <dgm:pt modelId="{A584ABE0-6FDC-4A78-855B-63D1B2E6B7E5}" type="sibTrans" cxnId="{BDE3E21C-DF55-4F7F-8E55-7709CB3FEA32}">
      <dgm:prSet/>
      <dgm:spPr/>
      <dgm:t>
        <a:bodyPr/>
        <a:lstStyle/>
        <a:p>
          <a:endParaRPr lang="pl-PL"/>
        </a:p>
      </dgm:t>
    </dgm:pt>
    <dgm:pt modelId="{6D237781-4E55-4E53-9380-295902C9DBDD}">
      <dgm:prSet/>
      <dgm:spPr/>
      <dgm:t>
        <a:bodyPr/>
        <a:lstStyle/>
        <a:p>
          <a:r>
            <a:rPr lang="pl-PL"/>
            <a:t>Czas pobytu: </a:t>
          </a:r>
        </a:p>
      </dgm:t>
    </dgm:pt>
    <dgm:pt modelId="{A47CA94B-C812-4209-B8C3-D8702C9BAF50}" type="parTrans" cxnId="{4C98002C-6D17-41A8-8057-3762BFCBD6BA}">
      <dgm:prSet/>
      <dgm:spPr/>
      <dgm:t>
        <a:bodyPr/>
        <a:lstStyle/>
        <a:p>
          <a:endParaRPr lang="pl-PL"/>
        </a:p>
      </dgm:t>
    </dgm:pt>
    <dgm:pt modelId="{EF947BA8-3568-44BE-9A72-F99A7D7E7A69}" type="sibTrans" cxnId="{4C98002C-6D17-41A8-8057-3762BFCBD6BA}">
      <dgm:prSet/>
      <dgm:spPr/>
      <dgm:t>
        <a:bodyPr/>
        <a:lstStyle/>
        <a:p>
          <a:endParaRPr lang="pl-PL"/>
        </a:p>
      </dgm:t>
    </dgm:pt>
    <dgm:pt modelId="{60087C27-793E-4829-A51B-7372761E97BD}">
      <dgm:prSet/>
      <dgm:spPr/>
      <dgm:t>
        <a:bodyPr/>
        <a:lstStyle/>
        <a:p>
          <a:r>
            <a:rPr lang="pl-PL" b="1" dirty="0"/>
            <a:t>2 dni</a:t>
          </a:r>
        </a:p>
      </dgm:t>
    </dgm:pt>
    <dgm:pt modelId="{802FAD6F-A957-4AB1-A648-A984A2B2A12C}" type="parTrans" cxnId="{9AA64ADF-A1C3-4986-8855-07D811A7754F}">
      <dgm:prSet/>
      <dgm:spPr/>
      <dgm:t>
        <a:bodyPr/>
        <a:lstStyle/>
        <a:p>
          <a:endParaRPr lang="pl-PL"/>
        </a:p>
      </dgm:t>
    </dgm:pt>
    <dgm:pt modelId="{D018D020-6DFD-4089-B99D-7961A91D207B}" type="sibTrans" cxnId="{9AA64ADF-A1C3-4986-8855-07D811A7754F}">
      <dgm:prSet/>
      <dgm:spPr/>
      <dgm:t>
        <a:bodyPr/>
        <a:lstStyle/>
        <a:p>
          <a:endParaRPr lang="pl-PL"/>
        </a:p>
      </dgm:t>
    </dgm:pt>
    <dgm:pt modelId="{BE1E0027-FB63-4EED-B8A9-3786FF6FB29E}">
      <dgm:prSet/>
      <dgm:spPr/>
      <dgm:t>
        <a:bodyPr/>
        <a:lstStyle/>
        <a:p>
          <a:r>
            <a:rPr lang="pl-PL"/>
            <a:t>Postawiono rozpoznanie: </a:t>
          </a:r>
        </a:p>
      </dgm:t>
    </dgm:pt>
    <dgm:pt modelId="{C5252ADD-B250-467C-A40D-CFA36B6A1D26}" type="parTrans" cxnId="{88F0C779-19D2-4667-934B-BF7190B3D657}">
      <dgm:prSet/>
      <dgm:spPr/>
      <dgm:t>
        <a:bodyPr/>
        <a:lstStyle/>
        <a:p>
          <a:endParaRPr lang="pl-PL"/>
        </a:p>
      </dgm:t>
    </dgm:pt>
    <dgm:pt modelId="{6A37FD94-5140-41B4-8A14-4DBE7C552BAA}" type="sibTrans" cxnId="{88F0C779-19D2-4667-934B-BF7190B3D657}">
      <dgm:prSet/>
      <dgm:spPr/>
      <dgm:t>
        <a:bodyPr/>
        <a:lstStyle/>
        <a:p>
          <a:endParaRPr lang="pl-PL"/>
        </a:p>
      </dgm:t>
    </dgm:pt>
    <dgm:pt modelId="{121C4063-9B89-4C2A-B970-4D7D982D4703}">
      <dgm:prSet/>
      <dgm:spPr/>
      <dgm:t>
        <a:bodyPr/>
        <a:lstStyle/>
        <a:p>
          <a:r>
            <a:rPr lang="pl-PL" dirty="0"/>
            <a:t>główne </a:t>
          </a:r>
          <a:r>
            <a:rPr lang="pl-PL" b="1" dirty="0"/>
            <a:t>- K76.8 - Inne określone choroby wątroby</a:t>
          </a:r>
        </a:p>
      </dgm:t>
    </dgm:pt>
    <dgm:pt modelId="{FCF8BCA3-69AB-4900-BBE3-2341CE725717}" type="parTrans" cxnId="{AB695BDE-F116-4848-985B-39F39E3256F7}">
      <dgm:prSet/>
      <dgm:spPr/>
      <dgm:t>
        <a:bodyPr/>
        <a:lstStyle/>
        <a:p>
          <a:endParaRPr lang="pl-PL"/>
        </a:p>
      </dgm:t>
    </dgm:pt>
    <dgm:pt modelId="{EEAB91C5-2646-4C1C-B476-BD5376773877}" type="sibTrans" cxnId="{AB695BDE-F116-4848-985B-39F39E3256F7}">
      <dgm:prSet/>
      <dgm:spPr/>
      <dgm:t>
        <a:bodyPr/>
        <a:lstStyle/>
        <a:p>
          <a:endParaRPr lang="pl-PL"/>
        </a:p>
      </dgm:t>
    </dgm:pt>
    <dgm:pt modelId="{2961DADC-7ADA-434A-B48F-F34210D4D514}">
      <dgm:prSet/>
      <dgm:spPr/>
      <dgm:t>
        <a:bodyPr/>
        <a:lstStyle/>
        <a:p>
          <a:r>
            <a:rPr lang="pl-PL"/>
            <a:t>współistniejące – </a:t>
          </a:r>
          <a:r>
            <a:rPr lang="pl-PL" b="1" i="0" u="none" strike="noStrike">
              <a:effectLst/>
              <a:latin typeface="Calibri" panose="020F0502020204030204" pitchFamily="34" charset="0"/>
            </a:rPr>
            <a:t>BRAK</a:t>
          </a:r>
          <a:endParaRPr lang="pl-PL" b="1" dirty="0"/>
        </a:p>
      </dgm:t>
    </dgm:pt>
    <dgm:pt modelId="{E2D8C503-1368-4BFB-85CA-5314E26F62D3}" type="parTrans" cxnId="{9A256E0B-F86A-4CAD-A277-F1FE53B2026F}">
      <dgm:prSet/>
      <dgm:spPr/>
      <dgm:t>
        <a:bodyPr/>
        <a:lstStyle/>
        <a:p>
          <a:endParaRPr lang="pl-PL"/>
        </a:p>
      </dgm:t>
    </dgm:pt>
    <dgm:pt modelId="{05AC6B81-A60F-4F96-8C68-64072CDB4027}" type="sibTrans" cxnId="{9A256E0B-F86A-4CAD-A277-F1FE53B2026F}">
      <dgm:prSet/>
      <dgm:spPr/>
      <dgm:t>
        <a:bodyPr/>
        <a:lstStyle/>
        <a:p>
          <a:endParaRPr lang="pl-PL"/>
        </a:p>
      </dgm:t>
    </dgm:pt>
    <dgm:pt modelId="{79A65600-02EA-4DB5-BE2B-3FF0CD12776A}">
      <dgm:prSet/>
      <dgm:spPr/>
      <dgm:t>
        <a:bodyPr/>
        <a:lstStyle/>
        <a:p>
          <a:r>
            <a:rPr lang="pl-PL"/>
            <a:t>Metody leczenia: </a:t>
          </a:r>
        </a:p>
      </dgm:t>
    </dgm:pt>
    <dgm:pt modelId="{EA08633D-2F55-4868-AE41-0CB7E7521589}" type="parTrans" cxnId="{5657C0B8-9302-4D55-BF83-816A309115DF}">
      <dgm:prSet/>
      <dgm:spPr/>
      <dgm:t>
        <a:bodyPr/>
        <a:lstStyle/>
        <a:p>
          <a:endParaRPr lang="pl-PL"/>
        </a:p>
      </dgm:t>
    </dgm:pt>
    <dgm:pt modelId="{DB6A2663-8210-4277-AAFC-B10CEEDE1225}" type="sibTrans" cxnId="{5657C0B8-9302-4D55-BF83-816A309115DF}">
      <dgm:prSet/>
      <dgm:spPr/>
      <dgm:t>
        <a:bodyPr/>
        <a:lstStyle/>
        <a:p>
          <a:endParaRPr lang="pl-PL"/>
        </a:p>
      </dgm:t>
    </dgm:pt>
    <dgm:pt modelId="{92977869-521A-4F37-A351-4D78DA433D26}">
      <dgm:prSet/>
      <dgm:spPr/>
      <dgm:t>
        <a:bodyPr/>
        <a:lstStyle/>
        <a:p>
          <a:r>
            <a:rPr lang="pl-PL" dirty="0"/>
            <a:t>leczenie farmakologiczne: TAK</a:t>
          </a:r>
        </a:p>
      </dgm:t>
    </dgm:pt>
    <dgm:pt modelId="{51797355-4DBF-481F-956F-E71C3DD8CC58}" type="parTrans" cxnId="{745E402F-B08E-4C04-8AA4-C519A690EA5B}">
      <dgm:prSet/>
      <dgm:spPr/>
      <dgm:t>
        <a:bodyPr/>
        <a:lstStyle/>
        <a:p>
          <a:endParaRPr lang="pl-PL"/>
        </a:p>
      </dgm:t>
    </dgm:pt>
    <dgm:pt modelId="{AD30E095-1724-403D-A0B2-AD94377A4CC0}" type="sibTrans" cxnId="{745E402F-B08E-4C04-8AA4-C519A690EA5B}">
      <dgm:prSet/>
      <dgm:spPr/>
      <dgm:t>
        <a:bodyPr/>
        <a:lstStyle/>
        <a:p>
          <a:endParaRPr lang="pl-PL"/>
        </a:p>
      </dgm:t>
    </dgm:pt>
    <dgm:pt modelId="{AC470CDF-A878-4E29-B577-368F34784168}">
      <dgm:prSet/>
      <dgm:spPr/>
      <dgm:t>
        <a:bodyPr/>
        <a:lstStyle/>
        <a:p>
          <a:r>
            <a:rPr lang="pl-PL" dirty="0"/>
            <a:t>leczenie zabiegowe – </a:t>
          </a:r>
          <a:r>
            <a:rPr lang="pl-PL" b="1" dirty="0"/>
            <a:t>Zniszczenie zmiany wątroby - inne</a:t>
          </a:r>
        </a:p>
      </dgm:t>
    </dgm:pt>
    <dgm:pt modelId="{0E1CD739-7D3F-4E93-8957-B6AF6B0CA13C}" type="parTrans" cxnId="{6ABE0136-9D20-490D-9177-6FF0F2C39DE3}">
      <dgm:prSet/>
      <dgm:spPr/>
      <dgm:t>
        <a:bodyPr/>
        <a:lstStyle/>
        <a:p>
          <a:endParaRPr lang="pl-PL"/>
        </a:p>
      </dgm:t>
    </dgm:pt>
    <dgm:pt modelId="{0883AF2E-7CDB-487A-BA7E-1A7850CD9FFF}" type="sibTrans" cxnId="{6ABE0136-9D20-490D-9177-6FF0F2C39DE3}">
      <dgm:prSet/>
      <dgm:spPr/>
      <dgm:t>
        <a:bodyPr/>
        <a:lstStyle/>
        <a:p>
          <a:endParaRPr lang="pl-PL"/>
        </a:p>
      </dgm:t>
    </dgm:pt>
    <dgm:pt modelId="{E4D725FF-77C8-4518-B5A0-FA7E7EE0EF51}">
      <dgm:prSet/>
      <dgm:spPr/>
      <dgm:t>
        <a:bodyPr/>
        <a:lstStyle/>
        <a:p>
          <a:r>
            <a:rPr lang="pl-PL" dirty="0"/>
            <a:t>Grupa JGP, którą pacjent został rozliczony z NFZ</a:t>
          </a:r>
        </a:p>
      </dgm:t>
    </dgm:pt>
    <dgm:pt modelId="{07A790BA-85A6-45BB-BEB1-0B720A10AD32}" type="parTrans" cxnId="{F5524A6A-43E0-46AB-A7CF-E80D5A3CBF72}">
      <dgm:prSet/>
      <dgm:spPr/>
      <dgm:t>
        <a:bodyPr/>
        <a:lstStyle/>
        <a:p>
          <a:endParaRPr lang="pl-PL"/>
        </a:p>
      </dgm:t>
    </dgm:pt>
    <dgm:pt modelId="{29C8AA7F-CE32-497D-BB2D-BDE50CA50645}" type="sibTrans" cxnId="{F5524A6A-43E0-46AB-A7CF-E80D5A3CBF72}">
      <dgm:prSet/>
      <dgm:spPr/>
      <dgm:t>
        <a:bodyPr/>
        <a:lstStyle/>
        <a:p>
          <a:endParaRPr lang="pl-PL"/>
        </a:p>
      </dgm:t>
    </dgm:pt>
    <dgm:pt modelId="{244E6A7B-8E41-42FD-A679-E7ADAA818AEA}">
      <dgm:prSet/>
      <dgm:spPr/>
      <dgm:t>
        <a:bodyPr/>
        <a:lstStyle/>
        <a:p>
          <a:r>
            <a:rPr lang="pl-PL" b="1" dirty="0"/>
            <a:t>G12 - 5.51.01.0007012 - Duże zabiegi wątroby</a:t>
          </a:r>
        </a:p>
      </dgm:t>
    </dgm:pt>
    <dgm:pt modelId="{00560979-A6B2-4F5E-AFF4-DB853DF1074E}" type="parTrans" cxnId="{DA3CFC41-0ACD-4393-88F7-8CB005DBBC1B}">
      <dgm:prSet/>
      <dgm:spPr/>
      <dgm:t>
        <a:bodyPr/>
        <a:lstStyle/>
        <a:p>
          <a:endParaRPr lang="pl-PL"/>
        </a:p>
      </dgm:t>
    </dgm:pt>
    <dgm:pt modelId="{8763148C-F73C-4F62-8096-9E3D55E0DBDA}" type="sibTrans" cxnId="{DA3CFC41-0ACD-4393-88F7-8CB005DBBC1B}">
      <dgm:prSet/>
      <dgm:spPr/>
      <dgm:t>
        <a:bodyPr/>
        <a:lstStyle/>
        <a:p>
          <a:endParaRPr lang="pl-PL"/>
        </a:p>
      </dgm:t>
    </dgm:pt>
    <dgm:pt modelId="{3A83BA06-B9B9-46E9-A122-7A3E833F3761}" type="pres">
      <dgm:prSet presAssocID="{6DC5190B-C252-418B-BE92-212CCE225E17}" presName="linear" presStyleCnt="0">
        <dgm:presLayoutVars>
          <dgm:dir/>
          <dgm:animLvl val="lvl"/>
          <dgm:resizeHandles val="exact"/>
        </dgm:presLayoutVars>
      </dgm:prSet>
      <dgm:spPr/>
    </dgm:pt>
    <dgm:pt modelId="{F0367B08-BA4E-4207-B953-8521444FE4D2}" type="pres">
      <dgm:prSet presAssocID="{2FBCB3A1-5D5F-4C3E-A671-7F4500568622}" presName="parentLin" presStyleCnt="0"/>
      <dgm:spPr/>
    </dgm:pt>
    <dgm:pt modelId="{35447904-C199-480A-A52C-64E08A6CC8BC}" type="pres">
      <dgm:prSet presAssocID="{2FBCB3A1-5D5F-4C3E-A671-7F4500568622}" presName="parentLeftMargin" presStyleLbl="node1" presStyleIdx="0" presStyleCnt="5"/>
      <dgm:spPr/>
    </dgm:pt>
    <dgm:pt modelId="{D8DE27A7-30C2-4507-9B72-35B4548F22BD}" type="pres">
      <dgm:prSet presAssocID="{2FBCB3A1-5D5F-4C3E-A671-7F450056862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50F3C7C-718D-46FF-8869-FB1C46B32CDC}" type="pres">
      <dgm:prSet presAssocID="{2FBCB3A1-5D5F-4C3E-A671-7F4500568622}" presName="negativeSpace" presStyleCnt="0"/>
      <dgm:spPr/>
    </dgm:pt>
    <dgm:pt modelId="{D9F95F35-084D-4132-A0AE-D19BBA7AFAC2}" type="pres">
      <dgm:prSet presAssocID="{2FBCB3A1-5D5F-4C3E-A671-7F4500568622}" presName="childText" presStyleLbl="conFgAcc1" presStyleIdx="0" presStyleCnt="5">
        <dgm:presLayoutVars>
          <dgm:bulletEnabled val="1"/>
        </dgm:presLayoutVars>
      </dgm:prSet>
      <dgm:spPr/>
    </dgm:pt>
    <dgm:pt modelId="{3D417E56-1456-4E0A-BF44-5CE42B6D0656}" type="pres">
      <dgm:prSet presAssocID="{4174E587-01DB-4817-8E56-72CBE86E9FCA}" presName="spaceBetweenRectangles" presStyleCnt="0"/>
      <dgm:spPr/>
    </dgm:pt>
    <dgm:pt modelId="{63EF6DBE-D689-46F1-940C-F26B6D22F308}" type="pres">
      <dgm:prSet presAssocID="{6D237781-4E55-4E53-9380-295902C9DBDD}" presName="parentLin" presStyleCnt="0"/>
      <dgm:spPr/>
    </dgm:pt>
    <dgm:pt modelId="{92F6A7EB-2ED0-4297-A702-724E367CAABA}" type="pres">
      <dgm:prSet presAssocID="{6D237781-4E55-4E53-9380-295902C9DBDD}" presName="parentLeftMargin" presStyleLbl="node1" presStyleIdx="0" presStyleCnt="5"/>
      <dgm:spPr/>
    </dgm:pt>
    <dgm:pt modelId="{A4A0ADB2-DCC0-4A04-810A-BAA2E1ADCCB9}" type="pres">
      <dgm:prSet presAssocID="{6D237781-4E55-4E53-9380-295902C9DBD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7250CD4-9401-47D8-8932-775494AA488A}" type="pres">
      <dgm:prSet presAssocID="{6D237781-4E55-4E53-9380-295902C9DBDD}" presName="negativeSpace" presStyleCnt="0"/>
      <dgm:spPr/>
    </dgm:pt>
    <dgm:pt modelId="{9F7ED6E5-B93F-433B-A140-3A93FF408D04}" type="pres">
      <dgm:prSet presAssocID="{6D237781-4E55-4E53-9380-295902C9DBDD}" presName="childText" presStyleLbl="conFgAcc1" presStyleIdx="1" presStyleCnt="5">
        <dgm:presLayoutVars>
          <dgm:bulletEnabled val="1"/>
        </dgm:presLayoutVars>
      </dgm:prSet>
      <dgm:spPr/>
    </dgm:pt>
    <dgm:pt modelId="{ADCB0BFE-7D31-42A2-9858-F5DDE5C1FCF3}" type="pres">
      <dgm:prSet presAssocID="{EF947BA8-3568-44BE-9A72-F99A7D7E7A69}" presName="spaceBetweenRectangles" presStyleCnt="0"/>
      <dgm:spPr/>
    </dgm:pt>
    <dgm:pt modelId="{8F7B2D11-4BBF-4445-B987-8382465CCC85}" type="pres">
      <dgm:prSet presAssocID="{BE1E0027-FB63-4EED-B8A9-3786FF6FB29E}" presName="parentLin" presStyleCnt="0"/>
      <dgm:spPr/>
    </dgm:pt>
    <dgm:pt modelId="{2241261C-D8BB-4E48-8145-8E9CACED4CDE}" type="pres">
      <dgm:prSet presAssocID="{BE1E0027-FB63-4EED-B8A9-3786FF6FB29E}" presName="parentLeftMargin" presStyleLbl="node1" presStyleIdx="1" presStyleCnt="5"/>
      <dgm:spPr/>
    </dgm:pt>
    <dgm:pt modelId="{D1E647ED-AA18-4EA0-B09C-923E4F3E9799}" type="pres">
      <dgm:prSet presAssocID="{BE1E0027-FB63-4EED-B8A9-3786FF6FB29E}" presName="parentText" presStyleLbl="node1" presStyleIdx="2" presStyleCnt="5" custLinFactNeighborX="4854">
        <dgm:presLayoutVars>
          <dgm:chMax val="0"/>
          <dgm:bulletEnabled val="1"/>
        </dgm:presLayoutVars>
      </dgm:prSet>
      <dgm:spPr/>
    </dgm:pt>
    <dgm:pt modelId="{68417284-202C-4F54-B38B-8D054EDBEEE8}" type="pres">
      <dgm:prSet presAssocID="{BE1E0027-FB63-4EED-B8A9-3786FF6FB29E}" presName="negativeSpace" presStyleCnt="0"/>
      <dgm:spPr/>
    </dgm:pt>
    <dgm:pt modelId="{40FE866D-86B9-4CFD-BA25-0822961F020D}" type="pres">
      <dgm:prSet presAssocID="{BE1E0027-FB63-4EED-B8A9-3786FF6FB29E}" presName="childText" presStyleLbl="conFgAcc1" presStyleIdx="2" presStyleCnt="5" custLinFactNeighborX="-1294" custLinFactNeighborY="76515">
        <dgm:presLayoutVars>
          <dgm:bulletEnabled val="1"/>
        </dgm:presLayoutVars>
      </dgm:prSet>
      <dgm:spPr/>
    </dgm:pt>
    <dgm:pt modelId="{B454446E-E563-4CFB-8A83-E47CBB7E07CA}" type="pres">
      <dgm:prSet presAssocID="{6A37FD94-5140-41B4-8A14-4DBE7C552BAA}" presName="spaceBetweenRectangles" presStyleCnt="0"/>
      <dgm:spPr/>
    </dgm:pt>
    <dgm:pt modelId="{574F6F36-E65B-487D-B7F2-E6977BF3405F}" type="pres">
      <dgm:prSet presAssocID="{79A65600-02EA-4DB5-BE2B-3FF0CD12776A}" presName="parentLin" presStyleCnt="0"/>
      <dgm:spPr/>
    </dgm:pt>
    <dgm:pt modelId="{8635085F-7A81-43E6-BABA-74A955D2F501}" type="pres">
      <dgm:prSet presAssocID="{79A65600-02EA-4DB5-BE2B-3FF0CD12776A}" presName="parentLeftMargin" presStyleLbl="node1" presStyleIdx="2" presStyleCnt="5"/>
      <dgm:spPr/>
    </dgm:pt>
    <dgm:pt modelId="{F7926637-19A9-471A-8936-2C258C9AFFF8}" type="pres">
      <dgm:prSet presAssocID="{79A65600-02EA-4DB5-BE2B-3FF0CD12776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551F0A9-57AF-49F4-B732-5A9A73679499}" type="pres">
      <dgm:prSet presAssocID="{79A65600-02EA-4DB5-BE2B-3FF0CD12776A}" presName="negativeSpace" presStyleCnt="0"/>
      <dgm:spPr/>
    </dgm:pt>
    <dgm:pt modelId="{E1EE2706-65BD-41D1-80D8-F08BCEA7ED88}" type="pres">
      <dgm:prSet presAssocID="{79A65600-02EA-4DB5-BE2B-3FF0CD12776A}" presName="childText" presStyleLbl="conFgAcc1" presStyleIdx="3" presStyleCnt="5" custLinFactNeighborX="-2346" custLinFactNeighborY="35229">
        <dgm:presLayoutVars>
          <dgm:bulletEnabled val="1"/>
        </dgm:presLayoutVars>
      </dgm:prSet>
      <dgm:spPr/>
    </dgm:pt>
    <dgm:pt modelId="{4E89D009-268A-4C77-AA48-DAB748B1C922}" type="pres">
      <dgm:prSet presAssocID="{DB6A2663-8210-4277-AAFC-B10CEEDE1225}" presName="spaceBetweenRectangles" presStyleCnt="0"/>
      <dgm:spPr/>
    </dgm:pt>
    <dgm:pt modelId="{F3F85A0D-E361-40A7-96FB-4E34396C7DF7}" type="pres">
      <dgm:prSet presAssocID="{E4D725FF-77C8-4518-B5A0-FA7E7EE0EF51}" presName="parentLin" presStyleCnt="0"/>
      <dgm:spPr/>
    </dgm:pt>
    <dgm:pt modelId="{834995A0-09FD-4067-B06C-C8AEE141AAB2}" type="pres">
      <dgm:prSet presAssocID="{E4D725FF-77C8-4518-B5A0-FA7E7EE0EF51}" presName="parentLeftMargin" presStyleLbl="node1" presStyleIdx="3" presStyleCnt="5"/>
      <dgm:spPr/>
    </dgm:pt>
    <dgm:pt modelId="{4C8FC304-289B-4901-AEB9-C928D96B20B0}" type="pres">
      <dgm:prSet presAssocID="{E4D725FF-77C8-4518-B5A0-FA7E7EE0EF51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4279CB47-DCFA-4F6E-842D-2449BDFDE0C9}" type="pres">
      <dgm:prSet presAssocID="{E4D725FF-77C8-4518-B5A0-FA7E7EE0EF51}" presName="negativeSpace" presStyleCnt="0"/>
      <dgm:spPr/>
    </dgm:pt>
    <dgm:pt modelId="{B4E0E021-6C5D-4AF0-A037-86AED970D27F}" type="pres">
      <dgm:prSet presAssocID="{E4D725FF-77C8-4518-B5A0-FA7E7EE0EF51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9A256E0B-F86A-4CAD-A277-F1FE53B2026F}" srcId="{BE1E0027-FB63-4EED-B8A9-3786FF6FB29E}" destId="{2961DADC-7ADA-434A-B48F-F34210D4D514}" srcOrd="1" destOrd="0" parTransId="{E2D8C503-1368-4BFB-85CA-5314E26F62D3}" sibTransId="{05AC6B81-A60F-4F96-8C68-64072CDB4027}"/>
    <dgm:cxn modelId="{18296612-A70C-4130-AAA8-1E8F213A3351}" type="presOf" srcId="{AC470CDF-A878-4E29-B577-368F34784168}" destId="{E1EE2706-65BD-41D1-80D8-F08BCEA7ED88}" srcOrd="0" destOrd="1" presId="urn:microsoft.com/office/officeart/2005/8/layout/list1"/>
    <dgm:cxn modelId="{CEE62C16-88CC-4DF5-8543-81B996677A91}" type="presOf" srcId="{E4D725FF-77C8-4518-B5A0-FA7E7EE0EF51}" destId="{834995A0-09FD-4067-B06C-C8AEE141AAB2}" srcOrd="0" destOrd="0" presId="urn:microsoft.com/office/officeart/2005/8/layout/list1"/>
    <dgm:cxn modelId="{BDE3E21C-DF55-4F7F-8E55-7709CB3FEA32}" srcId="{2FBCB3A1-5D5F-4C3E-A671-7F4500568622}" destId="{E540C94B-A43F-49FD-B72D-F64DBDE72F58}" srcOrd="0" destOrd="0" parTransId="{3436AF23-97CA-4F98-B317-A7D84AD32909}" sibTransId="{A584ABE0-6FDC-4A78-855B-63D1B2E6B7E5}"/>
    <dgm:cxn modelId="{1E8FEE1E-849C-4B79-AF51-C765CD177395}" type="presOf" srcId="{2FBCB3A1-5D5F-4C3E-A671-7F4500568622}" destId="{D8DE27A7-30C2-4507-9B72-35B4548F22BD}" srcOrd="1" destOrd="0" presId="urn:microsoft.com/office/officeart/2005/8/layout/list1"/>
    <dgm:cxn modelId="{6BC1E429-5A91-4898-BB08-4FB17D09AC3B}" type="presOf" srcId="{79A65600-02EA-4DB5-BE2B-3FF0CD12776A}" destId="{8635085F-7A81-43E6-BABA-74A955D2F501}" srcOrd="0" destOrd="0" presId="urn:microsoft.com/office/officeart/2005/8/layout/list1"/>
    <dgm:cxn modelId="{8265092A-5B01-4B19-BB08-71F5D749CB62}" type="presOf" srcId="{6D237781-4E55-4E53-9380-295902C9DBDD}" destId="{92F6A7EB-2ED0-4297-A702-724E367CAABA}" srcOrd="0" destOrd="0" presId="urn:microsoft.com/office/officeart/2005/8/layout/list1"/>
    <dgm:cxn modelId="{4C98002C-6D17-41A8-8057-3762BFCBD6BA}" srcId="{6DC5190B-C252-418B-BE92-212CCE225E17}" destId="{6D237781-4E55-4E53-9380-295902C9DBDD}" srcOrd="1" destOrd="0" parTransId="{A47CA94B-C812-4209-B8C3-D8702C9BAF50}" sibTransId="{EF947BA8-3568-44BE-9A72-F99A7D7E7A69}"/>
    <dgm:cxn modelId="{745E402F-B08E-4C04-8AA4-C519A690EA5B}" srcId="{79A65600-02EA-4DB5-BE2B-3FF0CD12776A}" destId="{92977869-521A-4F37-A351-4D78DA433D26}" srcOrd="0" destOrd="0" parTransId="{51797355-4DBF-481F-956F-E71C3DD8CC58}" sibTransId="{AD30E095-1724-403D-A0B2-AD94377A4CC0}"/>
    <dgm:cxn modelId="{B7059135-E128-42CE-98C1-0310E662F6A9}" srcId="{6DC5190B-C252-418B-BE92-212CCE225E17}" destId="{2FBCB3A1-5D5F-4C3E-A671-7F4500568622}" srcOrd="0" destOrd="0" parTransId="{CCAE2CF8-E65E-40D0-A02A-390CCB0CF160}" sibTransId="{4174E587-01DB-4817-8E56-72CBE86E9FCA}"/>
    <dgm:cxn modelId="{6ABE0136-9D20-490D-9177-6FF0F2C39DE3}" srcId="{79A65600-02EA-4DB5-BE2B-3FF0CD12776A}" destId="{AC470CDF-A878-4E29-B577-368F34784168}" srcOrd="1" destOrd="0" parTransId="{0E1CD739-7D3F-4E93-8957-B6AF6B0CA13C}" sibTransId="{0883AF2E-7CDB-487A-BA7E-1A7850CD9FFF}"/>
    <dgm:cxn modelId="{5911C540-61A1-48E3-A560-AA591641E95A}" type="presOf" srcId="{92977869-521A-4F37-A351-4D78DA433D26}" destId="{E1EE2706-65BD-41D1-80D8-F08BCEA7ED88}" srcOrd="0" destOrd="0" presId="urn:microsoft.com/office/officeart/2005/8/layout/list1"/>
    <dgm:cxn modelId="{AD17DC61-BA99-4D87-8BD0-9038F1A77848}" type="presOf" srcId="{79A65600-02EA-4DB5-BE2B-3FF0CD12776A}" destId="{F7926637-19A9-471A-8936-2C258C9AFFF8}" srcOrd="1" destOrd="0" presId="urn:microsoft.com/office/officeart/2005/8/layout/list1"/>
    <dgm:cxn modelId="{DA3CFC41-0ACD-4393-88F7-8CB005DBBC1B}" srcId="{E4D725FF-77C8-4518-B5A0-FA7E7EE0EF51}" destId="{244E6A7B-8E41-42FD-A679-E7ADAA818AEA}" srcOrd="0" destOrd="0" parTransId="{00560979-A6B2-4F5E-AFF4-DB853DF1074E}" sibTransId="{8763148C-F73C-4F62-8096-9E3D55E0DBDA}"/>
    <dgm:cxn modelId="{D512AC43-C069-4198-9882-A4CE2CA22E4D}" type="presOf" srcId="{E4D725FF-77C8-4518-B5A0-FA7E7EE0EF51}" destId="{4C8FC304-289B-4901-AEB9-C928D96B20B0}" srcOrd="1" destOrd="0" presId="urn:microsoft.com/office/officeart/2005/8/layout/list1"/>
    <dgm:cxn modelId="{F5524A6A-43E0-46AB-A7CF-E80D5A3CBF72}" srcId="{6DC5190B-C252-418B-BE92-212CCE225E17}" destId="{E4D725FF-77C8-4518-B5A0-FA7E7EE0EF51}" srcOrd="4" destOrd="0" parTransId="{07A790BA-85A6-45BB-BEB1-0B720A10AD32}" sibTransId="{29C8AA7F-CE32-497D-BB2D-BDE50CA50645}"/>
    <dgm:cxn modelId="{BDDBB44A-7FDB-460C-AAB1-F76F3ACCE29B}" type="presOf" srcId="{60087C27-793E-4829-A51B-7372761E97BD}" destId="{9F7ED6E5-B93F-433B-A140-3A93FF408D04}" srcOrd="0" destOrd="0" presId="urn:microsoft.com/office/officeart/2005/8/layout/list1"/>
    <dgm:cxn modelId="{88F0C779-19D2-4667-934B-BF7190B3D657}" srcId="{6DC5190B-C252-418B-BE92-212CCE225E17}" destId="{BE1E0027-FB63-4EED-B8A9-3786FF6FB29E}" srcOrd="2" destOrd="0" parTransId="{C5252ADD-B250-467C-A40D-CFA36B6A1D26}" sibTransId="{6A37FD94-5140-41B4-8A14-4DBE7C552BAA}"/>
    <dgm:cxn modelId="{73EAF37D-64E7-48F6-BD82-23A290312450}" type="presOf" srcId="{2961DADC-7ADA-434A-B48F-F34210D4D514}" destId="{40FE866D-86B9-4CFD-BA25-0822961F020D}" srcOrd="0" destOrd="1" presId="urn:microsoft.com/office/officeart/2005/8/layout/list1"/>
    <dgm:cxn modelId="{6E5B4581-5698-45E0-9689-EA7B9381DECD}" type="presOf" srcId="{6D237781-4E55-4E53-9380-295902C9DBDD}" destId="{A4A0ADB2-DCC0-4A04-810A-BAA2E1ADCCB9}" srcOrd="1" destOrd="0" presId="urn:microsoft.com/office/officeart/2005/8/layout/list1"/>
    <dgm:cxn modelId="{5BBFC988-C029-49AB-8A07-9DF655A538A2}" type="presOf" srcId="{244E6A7B-8E41-42FD-A679-E7ADAA818AEA}" destId="{B4E0E021-6C5D-4AF0-A037-86AED970D27F}" srcOrd="0" destOrd="0" presId="urn:microsoft.com/office/officeart/2005/8/layout/list1"/>
    <dgm:cxn modelId="{6249359D-14B2-4382-AE1F-587CFBF60A11}" type="presOf" srcId="{6DC5190B-C252-418B-BE92-212CCE225E17}" destId="{3A83BA06-B9B9-46E9-A122-7A3E833F3761}" srcOrd="0" destOrd="0" presId="urn:microsoft.com/office/officeart/2005/8/layout/list1"/>
    <dgm:cxn modelId="{F4DF2CB6-C01F-45A1-9A07-21F42333A3FB}" type="presOf" srcId="{BE1E0027-FB63-4EED-B8A9-3786FF6FB29E}" destId="{2241261C-D8BB-4E48-8145-8E9CACED4CDE}" srcOrd="0" destOrd="0" presId="urn:microsoft.com/office/officeart/2005/8/layout/list1"/>
    <dgm:cxn modelId="{51C163B6-3C9A-4136-9F98-A3350B61597E}" type="presOf" srcId="{2FBCB3A1-5D5F-4C3E-A671-7F4500568622}" destId="{35447904-C199-480A-A52C-64E08A6CC8BC}" srcOrd="0" destOrd="0" presId="urn:microsoft.com/office/officeart/2005/8/layout/list1"/>
    <dgm:cxn modelId="{5657C0B8-9302-4D55-BF83-816A309115DF}" srcId="{6DC5190B-C252-418B-BE92-212CCE225E17}" destId="{79A65600-02EA-4DB5-BE2B-3FF0CD12776A}" srcOrd="3" destOrd="0" parTransId="{EA08633D-2F55-4868-AE41-0CB7E7521589}" sibTransId="{DB6A2663-8210-4277-AAFC-B10CEEDE1225}"/>
    <dgm:cxn modelId="{36146ED0-1020-40AB-A471-8AB49D378A88}" type="presOf" srcId="{E540C94B-A43F-49FD-B72D-F64DBDE72F58}" destId="{D9F95F35-084D-4132-A0AE-D19BBA7AFAC2}" srcOrd="0" destOrd="0" presId="urn:microsoft.com/office/officeart/2005/8/layout/list1"/>
    <dgm:cxn modelId="{B0B5B9DC-F3A9-4186-BB2F-4968A05BE5CC}" type="presOf" srcId="{BE1E0027-FB63-4EED-B8A9-3786FF6FB29E}" destId="{D1E647ED-AA18-4EA0-B09C-923E4F3E9799}" srcOrd="1" destOrd="0" presId="urn:microsoft.com/office/officeart/2005/8/layout/list1"/>
    <dgm:cxn modelId="{AB695BDE-F116-4848-985B-39F39E3256F7}" srcId="{BE1E0027-FB63-4EED-B8A9-3786FF6FB29E}" destId="{121C4063-9B89-4C2A-B970-4D7D982D4703}" srcOrd="0" destOrd="0" parTransId="{FCF8BCA3-69AB-4900-BBE3-2341CE725717}" sibTransId="{EEAB91C5-2646-4C1C-B476-BD5376773877}"/>
    <dgm:cxn modelId="{9AA64ADF-A1C3-4986-8855-07D811A7754F}" srcId="{6D237781-4E55-4E53-9380-295902C9DBDD}" destId="{60087C27-793E-4829-A51B-7372761E97BD}" srcOrd="0" destOrd="0" parTransId="{802FAD6F-A957-4AB1-A648-A984A2B2A12C}" sibTransId="{D018D020-6DFD-4089-B99D-7961A91D207B}"/>
    <dgm:cxn modelId="{DAA5BAE5-CEEA-4A9B-B876-895B60A13830}" type="presOf" srcId="{121C4063-9B89-4C2A-B970-4D7D982D4703}" destId="{40FE866D-86B9-4CFD-BA25-0822961F020D}" srcOrd="0" destOrd="0" presId="urn:microsoft.com/office/officeart/2005/8/layout/list1"/>
    <dgm:cxn modelId="{434DC8D2-41CD-43CF-9EF3-E15EF5133BFB}" type="presParOf" srcId="{3A83BA06-B9B9-46E9-A122-7A3E833F3761}" destId="{F0367B08-BA4E-4207-B953-8521444FE4D2}" srcOrd="0" destOrd="0" presId="urn:microsoft.com/office/officeart/2005/8/layout/list1"/>
    <dgm:cxn modelId="{A9825C7C-CEFB-4BDA-B14C-9C698EA18ABE}" type="presParOf" srcId="{F0367B08-BA4E-4207-B953-8521444FE4D2}" destId="{35447904-C199-480A-A52C-64E08A6CC8BC}" srcOrd="0" destOrd="0" presId="urn:microsoft.com/office/officeart/2005/8/layout/list1"/>
    <dgm:cxn modelId="{C9325A5C-032D-4380-A955-F88747BA7D03}" type="presParOf" srcId="{F0367B08-BA4E-4207-B953-8521444FE4D2}" destId="{D8DE27A7-30C2-4507-9B72-35B4548F22BD}" srcOrd="1" destOrd="0" presId="urn:microsoft.com/office/officeart/2005/8/layout/list1"/>
    <dgm:cxn modelId="{F2991B81-3462-4F7C-B267-798B934D790F}" type="presParOf" srcId="{3A83BA06-B9B9-46E9-A122-7A3E833F3761}" destId="{C50F3C7C-718D-46FF-8869-FB1C46B32CDC}" srcOrd="1" destOrd="0" presId="urn:microsoft.com/office/officeart/2005/8/layout/list1"/>
    <dgm:cxn modelId="{9B4ACEF7-8428-4C69-8ED8-519A5C8D3A97}" type="presParOf" srcId="{3A83BA06-B9B9-46E9-A122-7A3E833F3761}" destId="{D9F95F35-084D-4132-A0AE-D19BBA7AFAC2}" srcOrd="2" destOrd="0" presId="urn:microsoft.com/office/officeart/2005/8/layout/list1"/>
    <dgm:cxn modelId="{8BAABF9C-8F07-4D1B-98C4-98666B8C4F1A}" type="presParOf" srcId="{3A83BA06-B9B9-46E9-A122-7A3E833F3761}" destId="{3D417E56-1456-4E0A-BF44-5CE42B6D0656}" srcOrd="3" destOrd="0" presId="urn:microsoft.com/office/officeart/2005/8/layout/list1"/>
    <dgm:cxn modelId="{13B79A72-DEC8-472D-9FAA-01035FA51F36}" type="presParOf" srcId="{3A83BA06-B9B9-46E9-A122-7A3E833F3761}" destId="{63EF6DBE-D689-46F1-940C-F26B6D22F308}" srcOrd="4" destOrd="0" presId="urn:microsoft.com/office/officeart/2005/8/layout/list1"/>
    <dgm:cxn modelId="{91F41B2B-2FB0-4E4C-88F5-1A1A9C8D1CEF}" type="presParOf" srcId="{63EF6DBE-D689-46F1-940C-F26B6D22F308}" destId="{92F6A7EB-2ED0-4297-A702-724E367CAABA}" srcOrd="0" destOrd="0" presId="urn:microsoft.com/office/officeart/2005/8/layout/list1"/>
    <dgm:cxn modelId="{0A2BE74E-83D3-4A3D-80CB-1FAE0F2E597A}" type="presParOf" srcId="{63EF6DBE-D689-46F1-940C-F26B6D22F308}" destId="{A4A0ADB2-DCC0-4A04-810A-BAA2E1ADCCB9}" srcOrd="1" destOrd="0" presId="urn:microsoft.com/office/officeart/2005/8/layout/list1"/>
    <dgm:cxn modelId="{D465C239-FFBB-435B-BF73-46E076A9B03E}" type="presParOf" srcId="{3A83BA06-B9B9-46E9-A122-7A3E833F3761}" destId="{67250CD4-9401-47D8-8932-775494AA488A}" srcOrd="5" destOrd="0" presId="urn:microsoft.com/office/officeart/2005/8/layout/list1"/>
    <dgm:cxn modelId="{8153A3C0-F402-4CA9-A23F-D9125C646494}" type="presParOf" srcId="{3A83BA06-B9B9-46E9-A122-7A3E833F3761}" destId="{9F7ED6E5-B93F-433B-A140-3A93FF408D04}" srcOrd="6" destOrd="0" presId="urn:microsoft.com/office/officeart/2005/8/layout/list1"/>
    <dgm:cxn modelId="{54FC0FBD-AC0D-42C9-AB9E-EE351E7F9DBC}" type="presParOf" srcId="{3A83BA06-B9B9-46E9-A122-7A3E833F3761}" destId="{ADCB0BFE-7D31-42A2-9858-F5DDE5C1FCF3}" srcOrd="7" destOrd="0" presId="urn:microsoft.com/office/officeart/2005/8/layout/list1"/>
    <dgm:cxn modelId="{16EA187F-5A16-467D-AFF1-1EDBD8DC9E3F}" type="presParOf" srcId="{3A83BA06-B9B9-46E9-A122-7A3E833F3761}" destId="{8F7B2D11-4BBF-4445-B987-8382465CCC85}" srcOrd="8" destOrd="0" presId="urn:microsoft.com/office/officeart/2005/8/layout/list1"/>
    <dgm:cxn modelId="{D8887C37-1504-4AAF-AEAF-2A970FED600D}" type="presParOf" srcId="{8F7B2D11-4BBF-4445-B987-8382465CCC85}" destId="{2241261C-D8BB-4E48-8145-8E9CACED4CDE}" srcOrd="0" destOrd="0" presId="urn:microsoft.com/office/officeart/2005/8/layout/list1"/>
    <dgm:cxn modelId="{D997B827-D785-40F0-ADF3-A5965D0A85FE}" type="presParOf" srcId="{8F7B2D11-4BBF-4445-B987-8382465CCC85}" destId="{D1E647ED-AA18-4EA0-B09C-923E4F3E9799}" srcOrd="1" destOrd="0" presId="urn:microsoft.com/office/officeart/2005/8/layout/list1"/>
    <dgm:cxn modelId="{079CCCA2-44D3-4F82-9552-E99CDB0C2BA9}" type="presParOf" srcId="{3A83BA06-B9B9-46E9-A122-7A3E833F3761}" destId="{68417284-202C-4F54-B38B-8D054EDBEEE8}" srcOrd="9" destOrd="0" presId="urn:microsoft.com/office/officeart/2005/8/layout/list1"/>
    <dgm:cxn modelId="{8D62EE1B-790C-4B7E-933F-F2CC6FF388B8}" type="presParOf" srcId="{3A83BA06-B9B9-46E9-A122-7A3E833F3761}" destId="{40FE866D-86B9-4CFD-BA25-0822961F020D}" srcOrd="10" destOrd="0" presId="urn:microsoft.com/office/officeart/2005/8/layout/list1"/>
    <dgm:cxn modelId="{05147DE7-48EC-4DCB-A7A4-471C0DB6D153}" type="presParOf" srcId="{3A83BA06-B9B9-46E9-A122-7A3E833F3761}" destId="{B454446E-E563-4CFB-8A83-E47CBB7E07CA}" srcOrd="11" destOrd="0" presId="urn:microsoft.com/office/officeart/2005/8/layout/list1"/>
    <dgm:cxn modelId="{8F495AC1-2F84-4655-AF31-9F6188BCE845}" type="presParOf" srcId="{3A83BA06-B9B9-46E9-A122-7A3E833F3761}" destId="{574F6F36-E65B-487D-B7F2-E6977BF3405F}" srcOrd="12" destOrd="0" presId="urn:microsoft.com/office/officeart/2005/8/layout/list1"/>
    <dgm:cxn modelId="{1B68BA8A-9831-4946-A349-C86E5DA3E23E}" type="presParOf" srcId="{574F6F36-E65B-487D-B7F2-E6977BF3405F}" destId="{8635085F-7A81-43E6-BABA-74A955D2F501}" srcOrd="0" destOrd="0" presId="urn:microsoft.com/office/officeart/2005/8/layout/list1"/>
    <dgm:cxn modelId="{ECD49129-0A7F-4345-9183-A64C11009797}" type="presParOf" srcId="{574F6F36-E65B-487D-B7F2-E6977BF3405F}" destId="{F7926637-19A9-471A-8936-2C258C9AFFF8}" srcOrd="1" destOrd="0" presId="urn:microsoft.com/office/officeart/2005/8/layout/list1"/>
    <dgm:cxn modelId="{6688E056-3BDA-4E08-ABB8-0276DDE47BE6}" type="presParOf" srcId="{3A83BA06-B9B9-46E9-A122-7A3E833F3761}" destId="{A551F0A9-57AF-49F4-B732-5A9A73679499}" srcOrd="13" destOrd="0" presId="urn:microsoft.com/office/officeart/2005/8/layout/list1"/>
    <dgm:cxn modelId="{8171E9FF-127E-43E5-9BE7-73FFAD126598}" type="presParOf" srcId="{3A83BA06-B9B9-46E9-A122-7A3E833F3761}" destId="{E1EE2706-65BD-41D1-80D8-F08BCEA7ED88}" srcOrd="14" destOrd="0" presId="urn:microsoft.com/office/officeart/2005/8/layout/list1"/>
    <dgm:cxn modelId="{99F62148-88C0-4026-B1B4-D668747726B5}" type="presParOf" srcId="{3A83BA06-B9B9-46E9-A122-7A3E833F3761}" destId="{4E89D009-268A-4C77-AA48-DAB748B1C922}" srcOrd="15" destOrd="0" presId="urn:microsoft.com/office/officeart/2005/8/layout/list1"/>
    <dgm:cxn modelId="{848CF587-F1DC-42A9-AAE2-AD50582A7C22}" type="presParOf" srcId="{3A83BA06-B9B9-46E9-A122-7A3E833F3761}" destId="{F3F85A0D-E361-40A7-96FB-4E34396C7DF7}" srcOrd="16" destOrd="0" presId="urn:microsoft.com/office/officeart/2005/8/layout/list1"/>
    <dgm:cxn modelId="{093A2EF6-38BF-4371-87FB-872C9D1F883A}" type="presParOf" srcId="{F3F85A0D-E361-40A7-96FB-4E34396C7DF7}" destId="{834995A0-09FD-4067-B06C-C8AEE141AAB2}" srcOrd="0" destOrd="0" presId="urn:microsoft.com/office/officeart/2005/8/layout/list1"/>
    <dgm:cxn modelId="{89000F19-8F83-4206-A629-B854D5A9FBA7}" type="presParOf" srcId="{F3F85A0D-E361-40A7-96FB-4E34396C7DF7}" destId="{4C8FC304-289B-4901-AEB9-C928D96B20B0}" srcOrd="1" destOrd="0" presId="urn:microsoft.com/office/officeart/2005/8/layout/list1"/>
    <dgm:cxn modelId="{9F04BEBB-3B91-4055-A5D1-5E856EF72E0B}" type="presParOf" srcId="{3A83BA06-B9B9-46E9-A122-7A3E833F3761}" destId="{4279CB47-DCFA-4F6E-842D-2449BDFDE0C9}" srcOrd="17" destOrd="0" presId="urn:microsoft.com/office/officeart/2005/8/layout/list1"/>
    <dgm:cxn modelId="{9FBE8758-C789-4F47-97E9-E2D370491D67}" type="presParOf" srcId="{3A83BA06-B9B9-46E9-A122-7A3E833F3761}" destId="{B4E0E021-6C5D-4AF0-A037-86AED970D27F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75925D-F363-4915-8EC1-FD71E1F8D9D4}">
      <dsp:nvSpPr>
        <dsp:cNvPr id="0" name=""/>
        <dsp:cNvSpPr/>
      </dsp:nvSpPr>
      <dsp:spPr>
        <a:xfrm>
          <a:off x="0" y="129598"/>
          <a:ext cx="10972800" cy="631800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700" kern="1200" dirty="0"/>
            <a:t>Dane pacjentów przekazywane będą w formie danych szczegółowych</a:t>
          </a:r>
        </a:p>
      </dsp:txBody>
      <dsp:txXfrm>
        <a:off x="30842" y="160440"/>
        <a:ext cx="10911116" cy="570116"/>
      </dsp:txXfrm>
    </dsp:sp>
    <dsp:sp modelId="{530A52A1-DF29-45BF-A5BD-12E3B70BD400}">
      <dsp:nvSpPr>
        <dsp:cNvPr id="0" name=""/>
        <dsp:cNvSpPr/>
      </dsp:nvSpPr>
      <dsp:spPr>
        <a:xfrm>
          <a:off x="0" y="839158"/>
          <a:ext cx="10972800" cy="631800"/>
        </a:xfrm>
        <a:prstGeom prst="roundRect">
          <a:avLst/>
        </a:prstGeom>
        <a:solidFill>
          <a:schemeClr val="accent2">
            <a:shade val="80000"/>
            <a:hueOff val="0"/>
            <a:satOff val="-14010"/>
            <a:lumOff val="15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700" kern="1200" dirty="0"/>
            <a:t>Muszą zawierać informacje o wszystkich kosztach</a:t>
          </a:r>
        </a:p>
      </dsp:txBody>
      <dsp:txXfrm>
        <a:off x="30842" y="870000"/>
        <a:ext cx="10911116" cy="570116"/>
      </dsp:txXfrm>
    </dsp:sp>
    <dsp:sp modelId="{F3BA758D-DF91-4A9D-AE91-76862528047E}">
      <dsp:nvSpPr>
        <dsp:cNvPr id="0" name=""/>
        <dsp:cNvSpPr/>
      </dsp:nvSpPr>
      <dsp:spPr>
        <a:xfrm>
          <a:off x="0" y="1548718"/>
          <a:ext cx="10972800" cy="631800"/>
        </a:xfrm>
        <a:prstGeom prst="roundRect">
          <a:avLst/>
        </a:prstGeom>
        <a:solidFill>
          <a:schemeClr val="accent2">
            <a:shade val="80000"/>
            <a:hueOff val="0"/>
            <a:satOff val="-28019"/>
            <a:lumOff val="31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700" kern="1200" dirty="0"/>
            <a:t>Dane będą przekazywane w postaci plików:</a:t>
          </a:r>
        </a:p>
      </dsp:txBody>
      <dsp:txXfrm>
        <a:off x="30842" y="1579560"/>
        <a:ext cx="10911116" cy="570116"/>
      </dsp:txXfrm>
    </dsp:sp>
    <dsp:sp modelId="{7A248C71-4A5F-46AB-AD50-75378B746084}">
      <dsp:nvSpPr>
        <dsp:cNvPr id="0" name=""/>
        <dsp:cNvSpPr/>
      </dsp:nvSpPr>
      <dsp:spPr>
        <a:xfrm>
          <a:off x="0" y="2180518"/>
          <a:ext cx="10972800" cy="24032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8386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2100" kern="1200" dirty="0"/>
            <a:t>OG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2100" kern="1200"/>
            <a:t>SM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2100" kern="1200"/>
            <a:t>PL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2100" kern="1200" dirty="0"/>
            <a:t>WM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2100" kern="1200"/>
            <a:t>PR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2100" kern="1200" dirty="0"/>
            <a:t>PR_HR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2100" kern="1200" dirty="0"/>
            <a:t>OM</a:t>
          </a:r>
        </a:p>
      </dsp:txBody>
      <dsp:txXfrm>
        <a:off x="0" y="2180518"/>
        <a:ext cx="10972800" cy="24032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F95F35-084D-4132-A0AE-D19BBA7AFAC2}">
      <dsp:nvSpPr>
        <dsp:cNvPr id="0" name=""/>
        <dsp:cNvSpPr/>
      </dsp:nvSpPr>
      <dsp:spPr>
        <a:xfrm>
          <a:off x="0" y="225245"/>
          <a:ext cx="10972800" cy="584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611" tIns="291592" rIns="851611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Oddział Chirurgii Ogólnej w Szpitalu Z</a:t>
          </a:r>
          <a:r>
            <a:rPr lang="pl-PL" sz="1400" b="0" i="0" kern="1200" dirty="0">
              <a:effectLst/>
              <a:latin typeface="Helvetica Neue"/>
            </a:rPr>
            <a:t>drowotnym</a:t>
          </a:r>
          <a:endParaRPr lang="pl-PL" sz="1400" kern="1200" dirty="0"/>
        </a:p>
      </dsp:txBody>
      <dsp:txXfrm>
        <a:off x="0" y="225245"/>
        <a:ext cx="10972800" cy="584325"/>
      </dsp:txXfrm>
    </dsp:sp>
    <dsp:sp modelId="{D8DE27A7-30C2-4507-9B72-35B4548F22BD}">
      <dsp:nvSpPr>
        <dsp:cNvPr id="0" name=""/>
        <dsp:cNvSpPr/>
      </dsp:nvSpPr>
      <dsp:spPr>
        <a:xfrm>
          <a:off x="548640" y="18605"/>
          <a:ext cx="7680960" cy="413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Miejsce pobytu:</a:t>
          </a:r>
        </a:p>
      </dsp:txBody>
      <dsp:txXfrm>
        <a:off x="568815" y="38780"/>
        <a:ext cx="7640610" cy="372930"/>
      </dsp:txXfrm>
    </dsp:sp>
    <dsp:sp modelId="{9F7ED6E5-B93F-433B-A140-3A93FF408D04}">
      <dsp:nvSpPr>
        <dsp:cNvPr id="0" name=""/>
        <dsp:cNvSpPr/>
      </dsp:nvSpPr>
      <dsp:spPr>
        <a:xfrm>
          <a:off x="0" y="1091811"/>
          <a:ext cx="10972800" cy="584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814257"/>
              <a:satOff val="2799"/>
              <a:lumOff val="-134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611" tIns="291592" rIns="851611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b="0" kern="1200" dirty="0"/>
            <a:t>1 dni</a:t>
          </a:r>
        </a:p>
      </dsp:txBody>
      <dsp:txXfrm>
        <a:off x="0" y="1091811"/>
        <a:ext cx="10972800" cy="584325"/>
      </dsp:txXfrm>
    </dsp:sp>
    <dsp:sp modelId="{A4A0ADB2-DCC0-4A04-810A-BAA2E1ADCCB9}">
      <dsp:nvSpPr>
        <dsp:cNvPr id="0" name=""/>
        <dsp:cNvSpPr/>
      </dsp:nvSpPr>
      <dsp:spPr>
        <a:xfrm>
          <a:off x="548640" y="885170"/>
          <a:ext cx="7680960" cy="413280"/>
        </a:xfrm>
        <a:prstGeom prst="roundRect">
          <a:avLst/>
        </a:prstGeom>
        <a:solidFill>
          <a:schemeClr val="accent5">
            <a:hueOff val="814257"/>
            <a:satOff val="2799"/>
            <a:lumOff val="-134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/>
            <a:t>Czas pobytu: </a:t>
          </a:r>
        </a:p>
      </dsp:txBody>
      <dsp:txXfrm>
        <a:off x="568815" y="905345"/>
        <a:ext cx="7640610" cy="372930"/>
      </dsp:txXfrm>
    </dsp:sp>
    <dsp:sp modelId="{40FE866D-86B9-4CFD-BA25-0822961F020D}">
      <dsp:nvSpPr>
        <dsp:cNvPr id="0" name=""/>
        <dsp:cNvSpPr/>
      </dsp:nvSpPr>
      <dsp:spPr>
        <a:xfrm>
          <a:off x="0" y="2016221"/>
          <a:ext cx="10972800" cy="793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1628513"/>
              <a:satOff val="5598"/>
              <a:lumOff val="-26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611" tIns="291592" rIns="851611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główne </a:t>
          </a:r>
          <a:r>
            <a:rPr lang="pl-PL" sz="1400" b="1" kern="1200" dirty="0"/>
            <a:t>-  K22.2 - Niedrożność przełyku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współistniejące – </a:t>
          </a:r>
          <a:r>
            <a:rPr lang="pl-PL" sz="1400" b="1" kern="1200" dirty="0"/>
            <a:t>R13 - Dysfagia</a:t>
          </a:r>
        </a:p>
      </dsp:txBody>
      <dsp:txXfrm>
        <a:off x="0" y="2016221"/>
        <a:ext cx="10972800" cy="793800"/>
      </dsp:txXfrm>
    </dsp:sp>
    <dsp:sp modelId="{D1E647ED-AA18-4EA0-B09C-923E4F3E9799}">
      <dsp:nvSpPr>
        <dsp:cNvPr id="0" name=""/>
        <dsp:cNvSpPr/>
      </dsp:nvSpPr>
      <dsp:spPr>
        <a:xfrm>
          <a:off x="548640" y="1751736"/>
          <a:ext cx="7680960" cy="413280"/>
        </a:xfrm>
        <a:prstGeom prst="roundRect">
          <a:avLst/>
        </a:prstGeom>
        <a:solidFill>
          <a:schemeClr val="accent5">
            <a:hueOff val="1628513"/>
            <a:satOff val="5598"/>
            <a:lumOff val="-26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/>
            <a:t>Postawiono rozpoznanie: </a:t>
          </a:r>
        </a:p>
      </dsp:txBody>
      <dsp:txXfrm>
        <a:off x="568815" y="1771911"/>
        <a:ext cx="7640610" cy="372930"/>
      </dsp:txXfrm>
    </dsp:sp>
    <dsp:sp modelId="{E1EE2706-65BD-41D1-80D8-F08BCEA7ED88}">
      <dsp:nvSpPr>
        <dsp:cNvPr id="0" name=""/>
        <dsp:cNvSpPr/>
      </dsp:nvSpPr>
      <dsp:spPr>
        <a:xfrm>
          <a:off x="0" y="3034416"/>
          <a:ext cx="10972800" cy="793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2442770"/>
              <a:satOff val="8397"/>
              <a:lumOff val="-402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611" tIns="291592" rIns="851611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leczenie farmakologiczne: znieczulenie do zabiegu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leczenie zabiegowe: </a:t>
          </a:r>
          <a:r>
            <a:rPr lang="pl-PL" sz="1400" b="1" kern="1200" dirty="0"/>
            <a:t>r</a:t>
          </a:r>
          <a:r>
            <a:rPr lang="pl-PL" sz="1400" b="1" i="0" u="none" kern="1200" dirty="0"/>
            <a:t>ozszerzanie przełyku (ICD-9: 42.92)</a:t>
          </a:r>
          <a:endParaRPr lang="pl-PL" sz="1400" b="1" kern="1200" dirty="0"/>
        </a:p>
      </dsp:txBody>
      <dsp:txXfrm>
        <a:off x="0" y="3034416"/>
        <a:ext cx="10972800" cy="793800"/>
      </dsp:txXfrm>
    </dsp:sp>
    <dsp:sp modelId="{F7926637-19A9-471A-8936-2C258C9AFFF8}">
      <dsp:nvSpPr>
        <dsp:cNvPr id="0" name=""/>
        <dsp:cNvSpPr/>
      </dsp:nvSpPr>
      <dsp:spPr>
        <a:xfrm>
          <a:off x="548640" y="2827776"/>
          <a:ext cx="7680960" cy="413280"/>
        </a:xfrm>
        <a:prstGeom prst="roundRect">
          <a:avLst/>
        </a:prstGeom>
        <a:solidFill>
          <a:schemeClr val="accent5">
            <a:hueOff val="2442770"/>
            <a:satOff val="8397"/>
            <a:lumOff val="-402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/>
            <a:t>Metody leczenia: </a:t>
          </a:r>
        </a:p>
      </dsp:txBody>
      <dsp:txXfrm>
        <a:off x="568815" y="2847951"/>
        <a:ext cx="7640610" cy="372930"/>
      </dsp:txXfrm>
    </dsp:sp>
    <dsp:sp modelId="{B4E0E021-6C5D-4AF0-A037-86AED970D27F}">
      <dsp:nvSpPr>
        <dsp:cNvPr id="0" name=""/>
        <dsp:cNvSpPr/>
      </dsp:nvSpPr>
      <dsp:spPr>
        <a:xfrm>
          <a:off x="0" y="4110456"/>
          <a:ext cx="10972800" cy="584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3257026"/>
              <a:satOff val="11196"/>
              <a:lumOff val="-53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611" tIns="291592" rIns="851611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b="1" kern="1200" dirty="0"/>
            <a:t>F03 - 5.51.01.0006003 - Średnie i endoskopowe zabiegi przełyku * </a:t>
          </a:r>
        </a:p>
      </dsp:txBody>
      <dsp:txXfrm>
        <a:off x="0" y="4110456"/>
        <a:ext cx="10972800" cy="584325"/>
      </dsp:txXfrm>
    </dsp:sp>
    <dsp:sp modelId="{4C8FC304-289B-4901-AEB9-C928D96B20B0}">
      <dsp:nvSpPr>
        <dsp:cNvPr id="0" name=""/>
        <dsp:cNvSpPr/>
      </dsp:nvSpPr>
      <dsp:spPr>
        <a:xfrm>
          <a:off x="548640" y="3903816"/>
          <a:ext cx="7680960" cy="413280"/>
        </a:xfrm>
        <a:prstGeom prst="roundRect">
          <a:avLst/>
        </a:prstGeom>
        <a:solidFill>
          <a:schemeClr val="accent5">
            <a:hueOff val="3257026"/>
            <a:satOff val="11196"/>
            <a:lumOff val="-53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Grupa JGP, którą pacjent został rozliczony z NFZ</a:t>
          </a:r>
        </a:p>
      </dsp:txBody>
      <dsp:txXfrm>
        <a:off x="568815" y="3923991"/>
        <a:ext cx="7640610" cy="3729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F95F35-084D-4132-A0AE-D19BBA7AFAC2}">
      <dsp:nvSpPr>
        <dsp:cNvPr id="0" name=""/>
        <dsp:cNvSpPr/>
      </dsp:nvSpPr>
      <dsp:spPr>
        <a:xfrm>
          <a:off x="0" y="225245"/>
          <a:ext cx="10972800" cy="584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611" tIns="291592" rIns="851611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/>
            <a:t>Oddział Chirurgii Ogólnej w Szpitalu </a:t>
          </a:r>
          <a:r>
            <a:rPr lang="pl-PL" sz="1400" b="0" i="0" kern="1200">
              <a:effectLst/>
              <a:latin typeface="Helvetica Neue"/>
            </a:rPr>
            <a:t>Klinicznym</a:t>
          </a:r>
          <a:endParaRPr lang="pl-PL" sz="1400" kern="1200" dirty="0"/>
        </a:p>
      </dsp:txBody>
      <dsp:txXfrm>
        <a:off x="0" y="225245"/>
        <a:ext cx="10972800" cy="584325"/>
      </dsp:txXfrm>
    </dsp:sp>
    <dsp:sp modelId="{D8DE27A7-30C2-4507-9B72-35B4548F22BD}">
      <dsp:nvSpPr>
        <dsp:cNvPr id="0" name=""/>
        <dsp:cNvSpPr/>
      </dsp:nvSpPr>
      <dsp:spPr>
        <a:xfrm>
          <a:off x="548640" y="18605"/>
          <a:ext cx="7680960" cy="413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/>
            <a:t>Miejsce pobytu:</a:t>
          </a:r>
        </a:p>
      </dsp:txBody>
      <dsp:txXfrm>
        <a:off x="568815" y="38780"/>
        <a:ext cx="7640610" cy="372930"/>
      </dsp:txXfrm>
    </dsp:sp>
    <dsp:sp modelId="{9F7ED6E5-B93F-433B-A140-3A93FF408D04}">
      <dsp:nvSpPr>
        <dsp:cNvPr id="0" name=""/>
        <dsp:cNvSpPr/>
      </dsp:nvSpPr>
      <dsp:spPr>
        <a:xfrm>
          <a:off x="0" y="1091811"/>
          <a:ext cx="10972800" cy="584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814257"/>
              <a:satOff val="2799"/>
              <a:lumOff val="-134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611" tIns="291592" rIns="851611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b="1" kern="1200" dirty="0"/>
            <a:t>1 dni</a:t>
          </a:r>
        </a:p>
      </dsp:txBody>
      <dsp:txXfrm>
        <a:off x="0" y="1091811"/>
        <a:ext cx="10972800" cy="584325"/>
      </dsp:txXfrm>
    </dsp:sp>
    <dsp:sp modelId="{A4A0ADB2-DCC0-4A04-810A-BAA2E1ADCCB9}">
      <dsp:nvSpPr>
        <dsp:cNvPr id="0" name=""/>
        <dsp:cNvSpPr/>
      </dsp:nvSpPr>
      <dsp:spPr>
        <a:xfrm>
          <a:off x="548640" y="885170"/>
          <a:ext cx="7680960" cy="413280"/>
        </a:xfrm>
        <a:prstGeom prst="roundRect">
          <a:avLst/>
        </a:prstGeom>
        <a:solidFill>
          <a:schemeClr val="accent5">
            <a:hueOff val="814257"/>
            <a:satOff val="2799"/>
            <a:lumOff val="-134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/>
            <a:t>Czas pobytu: </a:t>
          </a:r>
        </a:p>
      </dsp:txBody>
      <dsp:txXfrm>
        <a:off x="568815" y="905345"/>
        <a:ext cx="7640610" cy="372930"/>
      </dsp:txXfrm>
    </dsp:sp>
    <dsp:sp modelId="{40FE866D-86B9-4CFD-BA25-0822961F020D}">
      <dsp:nvSpPr>
        <dsp:cNvPr id="0" name=""/>
        <dsp:cNvSpPr/>
      </dsp:nvSpPr>
      <dsp:spPr>
        <a:xfrm>
          <a:off x="0" y="2016221"/>
          <a:ext cx="10972800" cy="793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1628513"/>
              <a:satOff val="5598"/>
              <a:lumOff val="-26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611" tIns="291592" rIns="851611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główne </a:t>
          </a:r>
          <a:r>
            <a:rPr lang="pl-PL" sz="1400" b="1" kern="1200" dirty="0"/>
            <a:t>-  K22.2 - Niedrożność przełyku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współistniejące – </a:t>
          </a:r>
          <a:r>
            <a:rPr lang="pl-PL" sz="1400" b="1" kern="1200" dirty="0"/>
            <a:t>I10 - Samoistne (pierwotne) nadciśnienie</a:t>
          </a:r>
        </a:p>
      </dsp:txBody>
      <dsp:txXfrm>
        <a:off x="0" y="2016221"/>
        <a:ext cx="10972800" cy="793800"/>
      </dsp:txXfrm>
    </dsp:sp>
    <dsp:sp modelId="{D1E647ED-AA18-4EA0-B09C-923E4F3E9799}">
      <dsp:nvSpPr>
        <dsp:cNvPr id="0" name=""/>
        <dsp:cNvSpPr/>
      </dsp:nvSpPr>
      <dsp:spPr>
        <a:xfrm>
          <a:off x="548640" y="1751736"/>
          <a:ext cx="7680960" cy="413280"/>
        </a:xfrm>
        <a:prstGeom prst="roundRect">
          <a:avLst/>
        </a:prstGeom>
        <a:solidFill>
          <a:schemeClr val="accent5">
            <a:hueOff val="1628513"/>
            <a:satOff val="5598"/>
            <a:lumOff val="-26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/>
            <a:t>Postawiono rozpoznanie: </a:t>
          </a:r>
        </a:p>
      </dsp:txBody>
      <dsp:txXfrm>
        <a:off x="568815" y="1771911"/>
        <a:ext cx="7640610" cy="372930"/>
      </dsp:txXfrm>
    </dsp:sp>
    <dsp:sp modelId="{E1EE2706-65BD-41D1-80D8-F08BCEA7ED88}">
      <dsp:nvSpPr>
        <dsp:cNvPr id="0" name=""/>
        <dsp:cNvSpPr/>
      </dsp:nvSpPr>
      <dsp:spPr>
        <a:xfrm>
          <a:off x="0" y="3034416"/>
          <a:ext cx="10972800" cy="793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2442770"/>
              <a:satOff val="8397"/>
              <a:lumOff val="-402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611" tIns="291592" rIns="851611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leczenie farmakologiczne: znieczulenie do zabiegu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leczenie zabiegowe: </a:t>
          </a:r>
          <a:r>
            <a:rPr lang="pl-PL" sz="1400" b="1" kern="1200" dirty="0"/>
            <a:t>r</a:t>
          </a:r>
          <a:r>
            <a:rPr lang="pl-PL" sz="1400" b="1" i="0" u="none" kern="1200" dirty="0"/>
            <a:t>ozszerzanie przełyku (ICD-9: 42.92)</a:t>
          </a:r>
          <a:endParaRPr lang="pl-PL" sz="1400" b="1" kern="1200" dirty="0"/>
        </a:p>
      </dsp:txBody>
      <dsp:txXfrm>
        <a:off x="0" y="3034416"/>
        <a:ext cx="10972800" cy="793800"/>
      </dsp:txXfrm>
    </dsp:sp>
    <dsp:sp modelId="{F7926637-19A9-471A-8936-2C258C9AFFF8}">
      <dsp:nvSpPr>
        <dsp:cNvPr id="0" name=""/>
        <dsp:cNvSpPr/>
      </dsp:nvSpPr>
      <dsp:spPr>
        <a:xfrm>
          <a:off x="548640" y="2827776"/>
          <a:ext cx="7680960" cy="413280"/>
        </a:xfrm>
        <a:prstGeom prst="roundRect">
          <a:avLst/>
        </a:prstGeom>
        <a:solidFill>
          <a:schemeClr val="accent5">
            <a:hueOff val="2442770"/>
            <a:satOff val="8397"/>
            <a:lumOff val="-402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/>
            <a:t>Metody leczenia: </a:t>
          </a:r>
        </a:p>
      </dsp:txBody>
      <dsp:txXfrm>
        <a:off x="568815" y="2847951"/>
        <a:ext cx="7640610" cy="372930"/>
      </dsp:txXfrm>
    </dsp:sp>
    <dsp:sp modelId="{B4E0E021-6C5D-4AF0-A037-86AED970D27F}">
      <dsp:nvSpPr>
        <dsp:cNvPr id="0" name=""/>
        <dsp:cNvSpPr/>
      </dsp:nvSpPr>
      <dsp:spPr>
        <a:xfrm>
          <a:off x="0" y="4110456"/>
          <a:ext cx="10972800" cy="584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3257026"/>
              <a:satOff val="11196"/>
              <a:lumOff val="-53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611" tIns="291592" rIns="851611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b="1" kern="1200" dirty="0"/>
            <a:t>F03 - 5.51.01.0006003 - Średnie i endoskopowe zabiegi przełyku * </a:t>
          </a:r>
        </a:p>
      </dsp:txBody>
      <dsp:txXfrm>
        <a:off x="0" y="4110456"/>
        <a:ext cx="10972800" cy="584325"/>
      </dsp:txXfrm>
    </dsp:sp>
    <dsp:sp modelId="{4C8FC304-289B-4901-AEB9-C928D96B20B0}">
      <dsp:nvSpPr>
        <dsp:cNvPr id="0" name=""/>
        <dsp:cNvSpPr/>
      </dsp:nvSpPr>
      <dsp:spPr>
        <a:xfrm>
          <a:off x="548640" y="3903816"/>
          <a:ext cx="7680960" cy="413280"/>
        </a:xfrm>
        <a:prstGeom prst="roundRect">
          <a:avLst/>
        </a:prstGeom>
        <a:solidFill>
          <a:schemeClr val="accent5">
            <a:hueOff val="3257026"/>
            <a:satOff val="11196"/>
            <a:lumOff val="-53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Grupa JGP, którą pacjent został rozliczony z NFZ</a:t>
          </a:r>
        </a:p>
      </dsp:txBody>
      <dsp:txXfrm>
        <a:off x="568815" y="3923991"/>
        <a:ext cx="7640610" cy="3729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F95F35-084D-4132-A0AE-D19BBA7AFAC2}">
      <dsp:nvSpPr>
        <dsp:cNvPr id="0" name=""/>
        <dsp:cNvSpPr/>
      </dsp:nvSpPr>
      <dsp:spPr>
        <a:xfrm>
          <a:off x="0" y="214220"/>
          <a:ext cx="10972800" cy="584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611" tIns="291592" rIns="851611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/>
            <a:t>Oddział Chirurgii Ogólnej w Szpitalu </a:t>
          </a:r>
          <a:r>
            <a:rPr lang="pl-PL" sz="1400" b="0" i="0" kern="1200">
              <a:effectLst/>
              <a:latin typeface="Helvetica Neue"/>
            </a:rPr>
            <a:t>Niepubliczny zakład opieki zdrowotnej</a:t>
          </a:r>
          <a:endParaRPr lang="pl-PL" sz="1400" kern="1200" dirty="0"/>
        </a:p>
      </dsp:txBody>
      <dsp:txXfrm>
        <a:off x="0" y="214220"/>
        <a:ext cx="10972800" cy="584325"/>
      </dsp:txXfrm>
    </dsp:sp>
    <dsp:sp modelId="{D8DE27A7-30C2-4507-9B72-35B4548F22BD}">
      <dsp:nvSpPr>
        <dsp:cNvPr id="0" name=""/>
        <dsp:cNvSpPr/>
      </dsp:nvSpPr>
      <dsp:spPr>
        <a:xfrm>
          <a:off x="548640" y="7580"/>
          <a:ext cx="7680960" cy="413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/>
            <a:t>Miejsce pobytu:</a:t>
          </a:r>
        </a:p>
      </dsp:txBody>
      <dsp:txXfrm>
        <a:off x="568815" y="27755"/>
        <a:ext cx="7640610" cy="372930"/>
      </dsp:txXfrm>
    </dsp:sp>
    <dsp:sp modelId="{9F7ED6E5-B93F-433B-A140-3A93FF408D04}">
      <dsp:nvSpPr>
        <dsp:cNvPr id="0" name=""/>
        <dsp:cNvSpPr/>
      </dsp:nvSpPr>
      <dsp:spPr>
        <a:xfrm>
          <a:off x="0" y="1080785"/>
          <a:ext cx="10972800" cy="584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814257"/>
              <a:satOff val="2799"/>
              <a:lumOff val="-134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611" tIns="291592" rIns="851611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b="1" kern="1200" dirty="0"/>
            <a:t>2 dni</a:t>
          </a:r>
        </a:p>
      </dsp:txBody>
      <dsp:txXfrm>
        <a:off x="0" y="1080785"/>
        <a:ext cx="10972800" cy="584325"/>
      </dsp:txXfrm>
    </dsp:sp>
    <dsp:sp modelId="{A4A0ADB2-DCC0-4A04-810A-BAA2E1ADCCB9}">
      <dsp:nvSpPr>
        <dsp:cNvPr id="0" name=""/>
        <dsp:cNvSpPr/>
      </dsp:nvSpPr>
      <dsp:spPr>
        <a:xfrm>
          <a:off x="548640" y="874145"/>
          <a:ext cx="7680960" cy="413280"/>
        </a:xfrm>
        <a:prstGeom prst="roundRect">
          <a:avLst/>
        </a:prstGeom>
        <a:solidFill>
          <a:schemeClr val="accent5">
            <a:hueOff val="814257"/>
            <a:satOff val="2799"/>
            <a:lumOff val="-134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/>
            <a:t>Czas pobytu: </a:t>
          </a:r>
        </a:p>
      </dsp:txBody>
      <dsp:txXfrm>
        <a:off x="568815" y="894320"/>
        <a:ext cx="7640610" cy="372930"/>
      </dsp:txXfrm>
    </dsp:sp>
    <dsp:sp modelId="{40FE866D-86B9-4CFD-BA25-0822961F020D}">
      <dsp:nvSpPr>
        <dsp:cNvPr id="0" name=""/>
        <dsp:cNvSpPr/>
      </dsp:nvSpPr>
      <dsp:spPr>
        <a:xfrm>
          <a:off x="0" y="2005196"/>
          <a:ext cx="10972800" cy="815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1628513"/>
              <a:satOff val="5598"/>
              <a:lumOff val="-26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611" tIns="291592" rIns="851611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główne </a:t>
          </a:r>
          <a:r>
            <a:rPr lang="pl-PL" sz="1400" b="1" kern="1200" dirty="0"/>
            <a:t>- </a:t>
          </a:r>
          <a:r>
            <a:rPr lang="pl-PL" sz="1400" b="1" i="0" u="none" kern="1200" dirty="0"/>
            <a:t>C78.7 - </a:t>
          </a:r>
          <a:r>
            <a:rPr lang="pl-PL" sz="1400" b="1" kern="1200" dirty="0"/>
            <a:t>Wtórny nowotwór złośliwy wątroby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współistniejące – </a:t>
          </a:r>
          <a:r>
            <a:rPr lang="pl-PL" sz="1400" b="1" i="0" u="none" strike="noStrike" kern="1200" dirty="0">
              <a:effectLst/>
              <a:latin typeface="Calibri" panose="020F0502020204030204" pitchFamily="34" charset="0"/>
            </a:rPr>
            <a:t>BRAK</a:t>
          </a:r>
          <a:endParaRPr lang="pl-PL" sz="1400" b="1" kern="1200" dirty="0"/>
        </a:p>
      </dsp:txBody>
      <dsp:txXfrm>
        <a:off x="0" y="2005196"/>
        <a:ext cx="10972800" cy="815850"/>
      </dsp:txXfrm>
    </dsp:sp>
    <dsp:sp modelId="{D1E647ED-AA18-4EA0-B09C-923E4F3E9799}">
      <dsp:nvSpPr>
        <dsp:cNvPr id="0" name=""/>
        <dsp:cNvSpPr/>
      </dsp:nvSpPr>
      <dsp:spPr>
        <a:xfrm>
          <a:off x="575270" y="1740711"/>
          <a:ext cx="7680960" cy="413280"/>
        </a:xfrm>
        <a:prstGeom prst="roundRect">
          <a:avLst/>
        </a:prstGeom>
        <a:solidFill>
          <a:schemeClr val="accent5">
            <a:hueOff val="1628513"/>
            <a:satOff val="5598"/>
            <a:lumOff val="-26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/>
            <a:t>Postawiono rozpoznanie: </a:t>
          </a:r>
        </a:p>
      </dsp:txBody>
      <dsp:txXfrm>
        <a:off x="595445" y="1760886"/>
        <a:ext cx="7640610" cy="372930"/>
      </dsp:txXfrm>
    </dsp:sp>
    <dsp:sp modelId="{E1EE2706-65BD-41D1-80D8-F08BCEA7ED88}">
      <dsp:nvSpPr>
        <dsp:cNvPr id="0" name=""/>
        <dsp:cNvSpPr/>
      </dsp:nvSpPr>
      <dsp:spPr>
        <a:xfrm>
          <a:off x="0" y="3072074"/>
          <a:ext cx="10972800" cy="793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2442770"/>
              <a:satOff val="8397"/>
              <a:lumOff val="-402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611" tIns="291592" rIns="851611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leczenie farmakologiczne: TAK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leczenie zabiegowe – </a:t>
          </a:r>
          <a:r>
            <a:rPr lang="pl-PL" sz="1400" b="1" kern="1200" dirty="0"/>
            <a:t>Zniszczenie zmiany wątroby - inne</a:t>
          </a:r>
        </a:p>
      </dsp:txBody>
      <dsp:txXfrm>
        <a:off x="0" y="3072074"/>
        <a:ext cx="10972800" cy="793800"/>
      </dsp:txXfrm>
    </dsp:sp>
    <dsp:sp modelId="{F7926637-19A9-471A-8936-2C258C9AFFF8}">
      <dsp:nvSpPr>
        <dsp:cNvPr id="0" name=""/>
        <dsp:cNvSpPr/>
      </dsp:nvSpPr>
      <dsp:spPr>
        <a:xfrm>
          <a:off x="548640" y="2838801"/>
          <a:ext cx="7680960" cy="413280"/>
        </a:xfrm>
        <a:prstGeom prst="roundRect">
          <a:avLst/>
        </a:prstGeom>
        <a:solidFill>
          <a:schemeClr val="accent5">
            <a:hueOff val="2442770"/>
            <a:satOff val="8397"/>
            <a:lumOff val="-402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/>
            <a:t>Metody leczenia: </a:t>
          </a:r>
        </a:p>
      </dsp:txBody>
      <dsp:txXfrm>
        <a:off x="568815" y="2858976"/>
        <a:ext cx="7640610" cy="372930"/>
      </dsp:txXfrm>
    </dsp:sp>
    <dsp:sp modelId="{B4E0E021-6C5D-4AF0-A037-86AED970D27F}">
      <dsp:nvSpPr>
        <dsp:cNvPr id="0" name=""/>
        <dsp:cNvSpPr/>
      </dsp:nvSpPr>
      <dsp:spPr>
        <a:xfrm>
          <a:off x="0" y="4121481"/>
          <a:ext cx="10972800" cy="584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3257026"/>
              <a:satOff val="11196"/>
              <a:lumOff val="-53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611" tIns="291592" rIns="851611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b="1" kern="1200" dirty="0"/>
            <a:t>G12 - 5.51.01.0007012 - Duże zabiegi wątroby</a:t>
          </a:r>
        </a:p>
      </dsp:txBody>
      <dsp:txXfrm>
        <a:off x="0" y="4121481"/>
        <a:ext cx="10972800" cy="584325"/>
      </dsp:txXfrm>
    </dsp:sp>
    <dsp:sp modelId="{4C8FC304-289B-4901-AEB9-C928D96B20B0}">
      <dsp:nvSpPr>
        <dsp:cNvPr id="0" name=""/>
        <dsp:cNvSpPr/>
      </dsp:nvSpPr>
      <dsp:spPr>
        <a:xfrm>
          <a:off x="548640" y="3914841"/>
          <a:ext cx="7680960" cy="413280"/>
        </a:xfrm>
        <a:prstGeom prst="roundRect">
          <a:avLst/>
        </a:prstGeom>
        <a:solidFill>
          <a:schemeClr val="accent5">
            <a:hueOff val="3257026"/>
            <a:satOff val="11196"/>
            <a:lumOff val="-53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Grupa JGP, którą pacjent został rozliczony z NFZ</a:t>
          </a:r>
        </a:p>
      </dsp:txBody>
      <dsp:txXfrm>
        <a:off x="568815" y="3935016"/>
        <a:ext cx="7640610" cy="3729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F95F35-084D-4132-A0AE-D19BBA7AFAC2}">
      <dsp:nvSpPr>
        <dsp:cNvPr id="0" name=""/>
        <dsp:cNvSpPr/>
      </dsp:nvSpPr>
      <dsp:spPr>
        <a:xfrm>
          <a:off x="0" y="214220"/>
          <a:ext cx="10972800" cy="584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611" tIns="291592" rIns="851611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/>
            <a:t>Oddział Chirurgii Ogólnej w Szpitalu </a:t>
          </a:r>
          <a:r>
            <a:rPr lang="pl-PL" sz="1400" b="0" i="0" kern="1200">
              <a:effectLst/>
              <a:latin typeface="Helvetica Neue"/>
            </a:rPr>
            <a:t>Niepubliczny zakład opieki zdrowotnej</a:t>
          </a:r>
          <a:endParaRPr lang="pl-PL" sz="1400" kern="1200" dirty="0"/>
        </a:p>
      </dsp:txBody>
      <dsp:txXfrm>
        <a:off x="0" y="214220"/>
        <a:ext cx="10972800" cy="584325"/>
      </dsp:txXfrm>
    </dsp:sp>
    <dsp:sp modelId="{D8DE27A7-30C2-4507-9B72-35B4548F22BD}">
      <dsp:nvSpPr>
        <dsp:cNvPr id="0" name=""/>
        <dsp:cNvSpPr/>
      </dsp:nvSpPr>
      <dsp:spPr>
        <a:xfrm>
          <a:off x="548640" y="7580"/>
          <a:ext cx="7680960" cy="413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/>
            <a:t>Miejsce pobytu:</a:t>
          </a:r>
        </a:p>
      </dsp:txBody>
      <dsp:txXfrm>
        <a:off x="568815" y="27755"/>
        <a:ext cx="7640610" cy="372930"/>
      </dsp:txXfrm>
    </dsp:sp>
    <dsp:sp modelId="{9F7ED6E5-B93F-433B-A140-3A93FF408D04}">
      <dsp:nvSpPr>
        <dsp:cNvPr id="0" name=""/>
        <dsp:cNvSpPr/>
      </dsp:nvSpPr>
      <dsp:spPr>
        <a:xfrm>
          <a:off x="0" y="1080785"/>
          <a:ext cx="10972800" cy="584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814257"/>
              <a:satOff val="2799"/>
              <a:lumOff val="-134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611" tIns="291592" rIns="851611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b="1" kern="1200" dirty="0"/>
            <a:t>2 dni</a:t>
          </a:r>
        </a:p>
      </dsp:txBody>
      <dsp:txXfrm>
        <a:off x="0" y="1080785"/>
        <a:ext cx="10972800" cy="584325"/>
      </dsp:txXfrm>
    </dsp:sp>
    <dsp:sp modelId="{A4A0ADB2-DCC0-4A04-810A-BAA2E1ADCCB9}">
      <dsp:nvSpPr>
        <dsp:cNvPr id="0" name=""/>
        <dsp:cNvSpPr/>
      </dsp:nvSpPr>
      <dsp:spPr>
        <a:xfrm>
          <a:off x="548640" y="874145"/>
          <a:ext cx="7680960" cy="413280"/>
        </a:xfrm>
        <a:prstGeom prst="roundRect">
          <a:avLst/>
        </a:prstGeom>
        <a:solidFill>
          <a:schemeClr val="accent5">
            <a:hueOff val="814257"/>
            <a:satOff val="2799"/>
            <a:lumOff val="-134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/>
            <a:t>Czas pobytu: </a:t>
          </a:r>
        </a:p>
      </dsp:txBody>
      <dsp:txXfrm>
        <a:off x="568815" y="894320"/>
        <a:ext cx="7640610" cy="372930"/>
      </dsp:txXfrm>
    </dsp:sp>
    <dsp:sp modelId="{40FE866D-86B9-4CFD-BA25-0822961F020D}">
      <dsp:nvSpPr>
        <dsp:cNvPr id="0" name=""/>
        <dsp:cNvSpPr/>
      </dsp:nvSpPr>
      <dsp:spPr>
        <a:xfrm>
          <a:off x="0" y="2005196"/>
          <a:ext cx="10972800" cy="815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1628513"/>
              <a:satOff val="5598"/>
              <a:lumOff val="-26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611" tIns="291592" rIns="851611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główne </a:t>
          </a:r>
          <a:r>
            <a:rPr lang="pl-PL" sz="1400" b="1" kern="1200" dirty="0"/>
            <a:t>- K76.8 - Inne określone choroby wątroby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/>
            <a:t>współistniejące – </a:t>
          </a:r>
          <a:r>
            <a:rPr lang="pl-PL" sz="1400" b="1" i="0" u="none" strike="noStrike" kern="1200">
              <a:effectLst/>
              <a:latin typeface="Calibri" panose="020F0502020204030204" pitchFamily="34" charset="0"/>
            </a:rPr>
            <a:t>BRAK</a:t>
          </a:r>
          <a:endParaRPr lang="pl-PL" sz="1400" b="1" kern="1200" dirty="0"/>
        </a:p>
      </dsp:txBody>
      <dsp:txXfrm>
        <a:off x="0" y="2005196"/>
        <a:ext cx="10972800" cy="815850"/>
      </dsp:txXfrm>
    </dsp:sp>
    <dsp:sp modelId="{D1E647ED-AA18-4EA0-B09C-923E4F3E9799}">
      <dsp:nvSpPr>
        <dsp:cNvPr id="0" name=""/>
        <dsp:cNvSpPr/>
      </dsp:nvSpPr>
      <dsp:spPr>
        <a:xfrm>
          <a:off x="575270" y="1740711"/>
          <a:ext cx="7680960" cy="413280"/>
        </a:xfrm>
        <a:prstGeom prst="roundRect">
          <a:avLst/>
        </a:prstGeom>
        <a:solidFill>
          <a:schemeClr val="accent5">
            <a:hueOff val="1628513"/>
            <a:satOff val="5598"/>
            <a:lumOff val="-26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/>
            <a:t>Postawiono rozpoznanie: </a:t>
          </a:r>
        </a:p>
      </dsp:txBody>
      <dsp:txXfrm>
        <a:off x="595445" y="1760886"/>
        <a:ext cx="7640610" cy="372930"/>
      </dsp:txXfrm>
    </dsp:sp>
    <dsp:sp modelId="{E1EE2706-65BD-41D1-80D8-F08BCEA7ED88}">
      <dsp:nvSpPr>
        <dsp:cNvPr id="0" name=""/>
        <dsp:cNvSpPr/>
      </dsp:nvSpPr>
      <dsp:spPr>
        <a:xfrm>
          <a:off x="0" y="3072074"/>
          <a:ext cx="10972800" cy="793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2442770"/>
              <a:satOff val="8397"/>
              <a:lumOff val="-402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611" tIns="291592" rIns="851611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leczenie farmakologiczne: TAK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leczenie zabiegowe – </a:t>
          </a:r>
          <a:r>
            <a:rPr lang="pl-PL" sz="1400" b="1" kern="1200" dirty="0"/>
            <a:t>Zniszczenie zmiany wątroby - inne</a:t>
          </a:r>
        </a:p>
      </dsp:txBody>
      <dsp:txXfrm>
        <a:off x="0" y="3072074"/>
        <a:ext cx="10972800" cy="793800"/>
      </dsp:txXfrm>
    </dsp:sp>
    <dsp:sp modelId="{F7926637-19A9-471A-8936-2C258C9AFFF8}">
      <dsp:nvSpPr>
        <dsp:cNvPr id="0" name=""/>
        <dsp:cNvSpPr/>
      </dsp:nvSpPr>
      <dsp:spPr>
        <a:xfrm>
          <a:off x="548640" y="2838801"/>
          <a:ext cx="7680960" cy="413280"/>
        </a:xfrm>
        <a:prstGeom prst="roundRect">
          <a:avLst/>
        </a:prstGeom>
        <a:solidFill>
          <a:schemeClr val="accent5">
            <a:hueOff val="2442770"/>
            <a:satOff val="8397"/>
            <a:lumOff val="-402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/>
            <a:t>Metody leczenia: </a:t>
          </a:r>
        </a:p>
      </dsp:txBody>
      <dsp:txXfrm>
        <a:off x="568815" y="2858976"/>
        <a:ext cx="7640610" cy="372930"/>
      </dsp:txXfrm>
    </dsp:sp>
    <dsp:sp modelId="{B4E0E021-6C5D-4AF0-A037-86AED970D27F}">
      <dsp:nvSpPr>
        <dsp:cNvPr id="0" name=""/>
        <dsp:cNvSpPr/>
      </dsp:nvSpPr>
      <dsp:spPr>
        <a:xfrm>
          <a:off x="0" y="4121481"/>
          <a:ext cx="10972800" cy="584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3257026"/>
              <a:satOff val="11196"/>
              <a:lumOff val="-53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611" tIns="291592" rIns="851611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b="1" kern="1200" dirty="0"/>
            <a:t>G12 - 5.51.01.0007012 - Duże zabiegi wątroby</a:t>
          </a:r>
        </a:p>
      </dsp:txBody>
      <dsp:txXfrm>
        <a:off x="0" y="4121481"/>
        <a:ext cx="10972800" cy="584325"/>
      </dsp:txXfrm>
    </dsp:sp>
    <dsp:sp modelId="{4C8FC304-289B-4901-AEB9-C928D96B20B0}">
      <dsp:nvSpPr>
        <dsp:cNvPr id="0" name=""/>
        <dsp:cNvSpPr/>
      </dsp:nvSpPr>
      <dsp:spPr>
        <a:xfrm>
          <a:off x="548640" y="3914841"/>
          <a:ext cx="7680960" cy="413280"/>
        </a:xfrm>
        <a:prstGeom prst="roundRect">
          <a:avLst/>
        </a:prstGeom>
        <a:solidFill>
          <a:schemeClr val="accent5">
            <a:hueOff val="3257026"/>
            <a:satOff val="11196"/>
            <a:lumOff val="-53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Grupa JGP, którą pacjent został rozliczony z NFZ</a:t>
          </a:r>
        </a:p>
      </dsp:txBody>
      <dsp:txXfrm>
        <a:off x="568815" y="3935016"/>
        <a:ext cx="7640610" cy="372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6D3EB-5963-4E44-84A9-08A115BECF61}" type="datetimeFigureOut">
              <a:rPr lang="pl-PL" smtClean="0"/>
              <a:t>22.04.2021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475D67-39D4-4AFF-B13A-C9C291620D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927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5D096DE-0D2E-4B97-A5C4-0E285CC5A21C}" type="slidenum">
              <a:rPr lang="pl-PL" altLang="pl-PL" smtClean="0"/>
              <a:pPr>
                <a:spcBef>
                  <a:spcPct val="0"/>
                </a:spcBef>
              </a:pPr>
              <a:t>1</a:t>
            </a:fld>
            <a:endParaRPr lang="pl-PL" altLang="pl-PL"/>
          </a:p>
        </p:txBody>
      </p:sp>
      <p:sp>
        <p:nvSpPr>
          <p:cNvPr id="18435" name="Rectangle 7"/>
          <p:cNvSpPr txBox="1">
            <a:spLocks noGrp="1" noChangeArrowheads="1"/>
          </p:cNvSpPr>
          <p:nvPr/>
        </p:nvSpPr>
        <p:spPr bwMode="auto">
          <a:xfrm>
            <a:off x="5621338" y="6453188"/>
            <a:ext cx="43084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DE12699-E58B-4A59-8D39-22C1D69108B7}" type="slidenum">
              <a:rPr lang="pl-PL" altLang="pl-PL"/>
              <a:pPr algn="r" eaLnBrk="1" hangingPunct="1">
                <a:spcBef>
                  <a:spcPct val="0"/>
                </a:spcBef>
              </a:pPr>
              <a:t>1</a:t>
            </a:fld>
            <a:endParaRPr lang="pl-PL" altLang="pl-PL"/>
          </a:p>
        </p:txBody>
      </p:sp>
      <p:sp>
        <p:nvSpPr>
          <p:cNvPr id="18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03513" y="509588"/>
            <a:ext cx="4527550" cy="2547937"/>
          </a:xfrm>
          <a:ln/>
        </p:spPr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None/>
              <a:defRPr/>
            </a:pPr>
            <a:endParaRPr lang="pl-PL" altLang="pl-PL" sz="1400" dirty="0">
              <a:latin typeface="Arial" panose="020B0604020202020204" pitchFamily="34" charset="0"/>
            </a:endParaRPr>
          </a:p>
        </p:txBody>
      </p:sp>
      <p:sp>
        <p:nvSpPr>
          <p:cNvPr id="18438" name="Symbol zastępczy stopki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pl-PL" altLang="pl-PL"/>
          </a:p>
        </p:txBody>
      </p:sp>
      <p:sp>
        <p:nvSpPr>
          <p:cNvPr id="18439" name="Symbol zastępczy nagłówka 6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pl-PL" alt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0650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4777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0858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2653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46980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97143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89492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09283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95451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0650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30928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47778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95918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79782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45115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64112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71685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58245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01863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20303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6392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86471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50278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6384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13563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63609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7882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33192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56985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32949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5881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6080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29157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89186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07785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90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7293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2653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4698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9714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8949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3A2DC-D0C0-4EF8-B4D1-912256C6F5FE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0928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8"/>
          <p:cNvSpPr>
            <a:spLocks noChangeShapeType="1"/>
          </p:cNvSpPr>
          <p:nvPr userDrawn="1"/>
        </p:nvSpPr>
        <p:spPr bwMode="auto">
          <a:xfrm>
            <a:off x="719668" y="3573463"/>
            <a:ext cx="1075266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 sz="1800"/>
          </a:p>
        </p:txBody>
      </p:sp>
      <p:sp>
        <p:nvSpPr>
          <p:cNvPr id="5" name="Line 9"/>
          <p:cNvSpPr>
            <a:spLocks noChangeShapeType="1"/>
          </p:cNvSpPr>
          <p:nvPr userDrawn="1"/>
        </p:nvSpPr>
        <p:spPr bwMode="auto">
          <a:xfrm>
            <a:off x="10416117" y="620716"/>
            <a:ext cx="0" cy="5400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 sz="1800"/>
          </a:p>
        </p:txBody>
      </p:sp>
      <p:pic>
        <p:nvPicPr>
          <p:cNvPr id="6" name="Obraz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484" y="2276478"/>
            <a:ext cx="1606549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9404" y="1989141"/>
            <a:ext cx="9643797" cy="1470025"/>
          </a:xfrm>
        </p:spPr>
        <p:txBody>
          <a:bodyPr/>
          <a:lstStyle>
            <a:lvl1pPr>
              <a:defRPr sz="1800" b="1" i="0">
                <a:solidFill>
                  <a:schemeClr val="accent2"/>
                </a:solidFill>
              </a:defRPr>
            </a:lvl1pPr>
          </a:lstStyle>
          <a:p>
            <a:r>
              <a:rPr lang="pl-PL" dirty="0"/>
              <a:t>Kliknij, aby edytować styl wzorca tytułu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437066"/>
            <a:ext cx="8534400" cy="1201737"/>
          </a:xfrm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pl-PL"/>
              <a:t>Agencja Oceny Technologii Medycznych</a:t>
            </a:r>
          </a:p>
        </p:txBody>
      </p:sp>
    </p:spTree>
    <p:extLst>
      <p:ext uri="{BB962C8B-B14F-4D97-AF65-F5344CB8AC3E}">
        <p14:creationId xmlns:p14="http://schemas.microsoft.com/office/powerpoint/2010/main" val="692504195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600" y="1412779"/>
            <a:ext cx="10972800" cy="4713387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23393" y="404664"/>
            <a:ext cx="9518651" cy="562074"/>
          </a:xfrm>
        </p:spPr>
        <p:txBody>
          <a:bodyPr/>
          <a:lstStyle>
            <a:lvl1pPr>
              <a:defRPr lang="pl-PL" altLang="pl-PL" sz="1800" b="1" i="0" dirty="0" smtClean="0">
                <a:solidFill>
                  <a:srgbClr val="17729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pl-PL" dirty="0">
                <a:solidFill>
                  <a:srgbClr val="000000"/>
                </a:solidFill>
              </a:rPr>
              <a:t>Posiedzenie Rady ds. Taryfikacji, Warszawa, 4.03.2021 r.</a:t>
            </a:r>
            <a:endParaRPr lang="en-GB" altLang="pl-P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868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471338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23392" y="404664"/>
            <a:ext cx="9518651" cy="562074"/>
          </a:xfrm>
        </p:spPr>
        <p:txBody>
          <a:bodyPr/>
          <a:lstStyle>
            <a:lvl1pPr>
              <a:defRPr lang="pl-PL" altLang="pl-PL" sz="2400" b="1" i="0" dirty="0" smtClean="0">
                <a:solidFill>
                  <a:srgbClr val="17729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pl-PL" dirty="0">
                <a:solidFill>
                  <a:srgbClr val="000000"/>
                </a:solidFill>
              </a:rPr>
              <a:t>Posiedzenie Rady ds. Taryfikacji, Warszawa, 4.03.2021 r.</a:t>
            </a:r>
            <a:endParaRPr lang="en-GB" altLang="pl-P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922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471338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23392" y="404664"/>
            <a:ext cx="9518651" cy="562074"/>
          </a:xfrm>
        </p:spPr>
        <p:txBody>
          <a:bodyPr/>
          <a:lstStyle>
            <a:lvl1pPr>
              <a:defRPr lang="pl-PL" altLang="pl-PL" sz="2400" b="1" i="0" dirty="0" smtClean="0">
                <a:solidFill>
                  <a:srgbClr val="17729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pl-PL">
                <a:solidFill>
                  <a:srgbClr val="000000"/>
                </a:solidFill>
              </a:rPr>
              <a:t>Posiedzenie Rady ds. Taryfikacji, Warszawa, dd.mm.rrrr r.</a:t>
            </a:r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922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4420" y="333378"/>
            <a:ext cx="9518649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12875"/>
            <a:ext cx="10972800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Click to edit Master text styles</a:t>
            </a:r>
          </a:p>
          <a:p>
            <a:pPr lvl="1"/>
            <a:r>
              <a:rPr lang="pl-PL" altLang="pl-PL"/>
              <a:t>Second level</a:t>
            </a:r>
          </a:p>
          <a:p>
            <a:pPr lvl="2"/>
            <a:r>
              <a:rPr lang="pl-PL" altLang="pl-PL"/>
              <a:t>Third level</a:t>
            </a:r>
          </a:p>
          <a:p>
            <a:pPr lvl="3"/>
            <a:r>
              <a:rPr lang="pl-PL" altLang="pl-PL"/>
              <a:t>Fourth level</a:t>
            </a:r>
          </a:p>
          <a:p>
            <a:pPr lvl="4"/>
            <a:r>
              <a:rPr lang="pl-PL" altLang="pl-PL"/>
              <a:t>Fifth level</a:t>
            </a:r>
          </a:p>
        </p:txBody>
      </p:sp>
      <p:pic>
        <p:nvPicPr>
          <p:cNvPr id="2052" name="Obraz 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119" y="119066"/>
            <a:ext cx="1606549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 txBox="1">
            <a:spLocks noChangeArrowheads="1"/>
          </p:cNvSpPr>
          <p:nvPr userDrawn="1"/>
        </p:nvSpPr>
        <p:spPr>
          <a:xfrm>
            <a:off x="624419" y="6513516"/>
            <a:ext cx="10943167" cy="268287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750" dirty="0">
                <a:cs typeface="+mn-cs"/>
              </a:rPr>
              <a:t>				</a:t>
            </a:r>
            <a:fld id="{857B9213-34AB-420B-B869-511B398DD746}" type="slidenum">
              <a:rPr lang="pl-PL" altLang="pl-PL" sz="750" smtClean="0">
                <a:cs typeface="+mn-cs"/>
              </a:rPr>
              <a:pPr eaLnBrk="1" hangingPunct="1">
                <a:defRPr/>
              </a:pPr>
              <a:t>‹#›</a:t>
            </a:fld>
            <a:r>
              <a:rPr lang="pl-PL" altLang="pl-PL" sz="750" dirty="0">
                <a:cs typeface="+mn-cs"/>
              </a:rPr>
              <a:t>   </a:t>
            </a:r>
            <a:endParaRPr lang="en-GB" altLang="pl-PL" sz="750" dirty="0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72" r:id="rId1"/>
    <p:sldLayoutId id="2147485774" r:id="rId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800" b="1" i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00" b="1" i="1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00" b="1" i="1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00" b="1" i="1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00" b="1" i="1">
          <a:solidFill>
            <a:schemeClr val="accent2"/>
          </a:solidFill>
          <a:latin typeface="Arial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4418" y="333376"/>
            <a:ext cx="9518649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12875"/>
            <a:ext cx="10972800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Click to edit Master text styles</a:t>
            </a:r>
          </a:p>
          <a:p>
            <a:pPr lvl="1"/>
            <a:r>
              <a:rPr lang="pl-PL" altLang="pl-PL"/>
              <a:t>Second level</a:t>
            </a:r>
          </a:p>
          <a:p>
            <a:pPr lvl="2"/>
            <a:r>
              <a:rPr lang="pl-PL" altLang="pl-PL"/>
              <a:t>Third level</a:t>
            </a:r>
          </a:p>
          <a:p>
            <a:pPr lvl="3"/>
            <a:r>
              <a:rPr lang="pl-PL" altLang="pl-PL"/>
              <a:t>Fourth level</a:t>
            </a:r>
          </a:p>
          <a:p>
            <a:pPr lvl="4"/>
            <a:r>
              <a:rPr lang="pl-PL" altLang="pl-PL"/>
              <a:t>Fifth level</a:t>
            </a:r>
          </a:p>
        </p:txBody>
      </p:sp>
      <p:pic>
        <p:nvPicPr>
          <p:cNvPr id="1028" name="Obraz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484" y="144463"/>
            <a:ext cx="14986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624418" y="6338888"/>
            <a:ext cx="5759449" cy="26670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dirty="0">
                <a:solidFill>
                  <a:srgbClr val="000000"/>
                </a:solidFill>
              </a:rPr>
              <a:t>Posiedzenie Rady ds. Taryfikacji, Warszawa, 4.03.2021 r.</a:t>
            </a:r>
            <a:endParaRPr lang="en-GB" altLang="pl-PL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 userDrawn="1"/>
        </p:nvSpPr>
        <p:spPr>
          <a:xfrm>
            <a:off x="10991851" y="6338888"/>
            <a:ext cx="575733" cy="2667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BC2FF-F66F-4010-9B96-4E9BF2AB4A94}" type="slidenum">
              <a:rPr lang="en-GB" altLang="pl-PL" sz="120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pl-PL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79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pl-PL" altLang="pl-PL" sz="2400" b="1">
          <a:solidFill>
            <a:srgbClr val="17729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7729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7729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7729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7729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4418" y="333376"/>
            <a:ext cx="9518649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12875"/>
            <a:ext cx="10972800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Click to edit Master text styles</a:t>
            </a:r>
          </a:p>
          <a:p>
            <a:pPr lvl="1"/>
            <a:r>
              <a:rPr lang="pl-PL" altLang="pl-PL"/>
              <a:t>Second level</a:t>
            </a:r>
          </a:p>
          <a:p>
            <a:pPr lvl="2"/>
            <a:r>
              <a:rPr lang="pl-PL" altLang="pl-PL"/>
              <a:t>Third level</a:t>
            </a:r>
          </a:p>
          <a:p>
            <a:pPr lvl="3"/>
            <a:r>
              <a:rPr lang="pl-PL" altLang="pl-PL"/>
              <a:t>Fourth level</a:t>
            </a:r>
          </a:p>
          <a:p>
            <a:pPr lvl="4"/>
            <a:r>
              <a:rPr lang="pl-PL" altLang="pl-PL"/>
              <a:t>Fifth level</a:t>
            </a:r>
          </a:p>
        </p:txBody>
      </p:sp>
      <p:pic>
        <p:nvPicPr>
          <p:cNvPr id="1028" name="Obraz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484" y="144463"/>
            <a:ext cx="14986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624418" y="6338888"/>
            <a:ext cx="5759449" cy="26670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>
                <a:solidFill>
                  <a:srgbClr val="000000"/>
                </a:solidFill>
              </a:rPr>
              <a:t>Posiedzenie Rady ds. Taryfikacji, Warszawa, dd.mm.rrrr r.</a:t>
            </a:r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 userDrawn="1"/>
        </p:nvSpPr>
        <p:spPr>
          <a:xfrm>
            <a:off x="10991851" y="6338888"/>
            <a:ext cx="575733" cy="2667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BC2FF-F66F-4010-9B96-4E9BF2AB4A94}" type="slidenum">
              <a:rPr lang="en-GB" altLang="pl-PL" sz="120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pl-PL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79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75" r:id="rId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pl-PL" altLang="pl-PL" sz="2400" b="1">
          <a:solidFill>
            <a:srgbClr val="17729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7729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7729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7729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7729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64498" y="1483118"/>
            <a:ext cx="9578715" cy="1544895"/>
          </a:xfrm>
        </p:spPr>
        <p:txBody>
          <a:bodyPr/>
          <a:lstStyle/>
          <a:p>
            <a:pPr algn="ctr"/>
            <a:r>
              <a:rPr lang="pl-PL" sz="2400" dirty="0"/>
              <a:t>Gromadzenie danych niezbędnych do ustalenia taryfy świadczeń – różnice w wymaganiach danych wynikające z charakterystyki sekcji F i G</a:t>
            </a:r>
            <a:endParaRPr lang="pl-PL" altLang="pl-PL" sz="2400" b="0" dirty="0"/>
          </a:p>
        </p:txBody>
      </p:sp>
      <p:sp>
        <p:nvSpPr>
          <p:cNvPr id="17411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404734" y="3429000"/>
            <a:ext cx="9938479" cy="1027509"/>
          </a:xfrm>
        </p:spPr>
        <p:txBody>
          <a:bodyPr/>
          <a:lstStyle/>
          <a:p>
            <a:endParaRPr lang="pl-PL" altLang="pl-PL" sz="2400" dirty="0"/>
          </a:p>
          <a:p>
            <a:endParaRPr lang="pl-PL" altLang="pl-PL" sz="2400" dirty="0"/>
          </a:p>
          <a:p>
            <a:endParaRPr lang="pl-PL" altLang="pl-PL" sz="2400" dirty="0"/>
          </a:p>
          <a:p>
            <a:r>
              <a:rPr lang="pl-PL" altLang="pl-PL" sz="2400" dirty="0"/>
              <a:t>Wydział Taryfikacji</a:t>
            </a:r>
          </a:p>
          <a:p>
            <a:r>
              <a:rPr lang="pl-PL" altLang="pl-PL" sz="2400" dirty="0"/>
              <a:t>Agencja Oceny Technologii Medycznych i Taryfikacji</a:t>
            </a:r>
          </a:p>
          <a:p>
            <a:endParaRPr lang="pl-PL" altLang="pl-PL" sz="2400" dirty="0"/>
          </a:p>
          <a:p>
            <a:r>
              <a:rPr lang="pl-PL" altLang="pl-PL" sz="2400" dirty="0"/>
              <a:t> </a:t>
            </a:r>
          </a:p>
        </p:txBody>
      </p:sp>
      <p:sp>
        <p:nvSpPr>
          <p:cNvPr id="17412" name="Text Box 11"/>
          <p:cNvSpPr txBox="1">
            <a:spLocks noChangeArrowheads="1"/>
          </p:cNvSpPr>
          <p:nvPr/>
        </p:nvSpPr>
        <p:spPr bwMode="auto">
          <a:xfrm>
            <a:off x="3071815" y="5888636"/>
            <a:ext cx="53994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dirty="0"/>
              <a:t>Warszawa 21 kwietnia 2021 r.</a:t>
            </a:r>
          </a:p>
        </p:txBody>
      </p:sp>
    </p:spTree>
    <p:extLst>
      <p:ext uri="{BB962C8B-B14F-4D97-AF65-F5344CB8AC3E}">
        <p14:creationId xmlns:p14="http://schemas.microsoft.com/office/powerpoint/2010/main" val="4101722180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F5B2AE7-C6B6-421C-BCC9-B8EC661B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/>
              <a:t>Dane ogólne pacjenta – plik OG</a:t>
            </a:r>
          </a:p>
        </p:txBody>
      </p:sp>
      <p:graphicFrame>
        <p:nvGraphicFramePr>
          <p:cNvPr id="6" name="Symbol zastępczy zawartości 3">
            <a:extLst>
              <a:ext uri="{FF2B5EF4-FFF2-40B4-BE49-F238E27FC236}">
                <a16:creationId xmlns:a16="http://schemas.microsoft.com/office/drawing/2014/main" id="{5EF6573A-CB2F-42C6-8D41-E9031B49F9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7135797"/>
              </p:ext>
            </p:extLst>
          </p:nvPr>
        </p:nvGraphicFramePr>
        <p:xfrm>
          <a:off x="878889" y="1803492"/>
          <a:ext cx="9951868" cy="675242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719759">
                  <a:extLst>
                    <a:ext uri="{9D8B030D-6E8A-4147-A177-3AD203B41FA5}">
                      <a16:colId xmlns:a16="http://schemas.microsoft.com/office/drawing/2014/main" val="2585652737"/>
                    </a:ext>
                  </a:extLst>
                </a:gridCol>
                <a:gridCol w="1892471">
                  <a:extLst>
                    <a:ext uri="{9D8B030D-6E8A-4147-A177-3AD203B41FA5}">
                      <a16:colId xmlns:a16="http://schemas.microsoft.com/office/drawing/2014/main" val="1741212968"/>
                    </a:ext>
                  </a:extLst>
                </a:gridCol>
                <a:gridCol w="2222659">
                  <a:extLst>
                    <a:ext uri="{9D8B030D-6E8A-4147-A177-3AD203B41FA5}">
                      <a16:colId xmlns:a16="http://schemas.microsoft.com/office/drawing/2014/main" val="587800187"/>
                    </a:ext>
                  </a:extLst>
                </a:gridCol>
                <a:gridCol w="1840418">
                  <a:extLst>
                    <a:ext uri="{9D8B030D-6E8A-4147-A177-3AD203B41FA5}">
                      <a16:colId xmlns:a16="http://schemas.microsoft.com/office/drawing/2014/main" val="1925514199"/>
                    </a:ext>
                  </a:extLst>
                </a:gridCol>
                <a:gridCol w="2276561">
                  <a:extLst>
                    <a:ext uri="{9D8B030D-6E8A-4147-A177-3AD203B41FA5}">
                      <a16:colId xmlns:a16="http://schemas.microsoft.com/office/drawing/2014/main" val="2672374795"/>
                    </a:ext>
                  </a:extLst>
                </a:gridCol>
              </a:tblGrid>
              <a:tr h="337621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NR_KS</a:t>
                      </a:r>
                      <a:endParaRPr lang="pl-PL" sz="16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7522" marT="15630" marB="78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ID_PACJENTA</a:t>
                      </a:r>
                      <a:endParaRPr lang="pl-PL" sz="16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7522" marT="15630" marB="78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DATA_PRZYJ</a:t>
                      </a:r>
                      <a:endParaRPr lang="pl-PL" sz="16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7522" marT="15630" marB="78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DATA_ZAK</a:t>
                      </a:r>
                      <a:endParaRPr lang="pl-PL" sz="16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7522" marT="15630" marB="78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ID_REKORDU</a:t>
                      </a:r>
                      <a:endParaRPr lang="pl-PL" sz="16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7522" marT="15630" marB="78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8466848"/>
                  </a:ext>
                </a:extLst>
              </a:tr>
              <a:tr h="33762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1/05705/17/0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1122222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14.04.2017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15.04.2017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3322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5259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F5B2AE7-C6B6-421C-BCC9-B8EC661B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/>
              <a:t>Ruch międzyoddziałowy – plik SM</a:t>
            </a:r>
            <a:endParaRPr lang="pl-PL" sz="1050" dirty="0"/>
          </a:p>
        </p:txBody>
      </p:sp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D3C05D23-FBE9-4CB1-9F5C-416739D120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105461"/>
              </p:ext>
            </p:extLst>
          </p:nvPr>
        </p:nvGraphicFramePr>
        <p:xfrm>
          <a:off x="739355" y="1594176"/>
          <a:ext cx="10464264" cy="1042494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1064833">
                  <a:extLst>
                    <a:ext uri="{9D8B030D-6E8A-4147-A177-3AD203B41FA5}">
                      <a16:colId xmlns:a16="http://schemas.microsoft.com/office/drawing/2014/main" val="3407363918"/>
                    </a:ext>
                  </a:extLst>
                </a:gridCol>
                <a:gridCol w="1065288">
                  <a:extLst>
                    <a:ext uri="{9D8B030D-6E8A-4147-A177-3AD203B41FA5}">
                      <a16:colId xmlns:a16="http://schemas.microsoft.com/office/drawing/2014/main" val="238713587"/>
                    </a:ext>
                  </a:extLst>
                </a:gridCol>
                <a:gridCol w="1025871">
                  <a:extLst>
                    <a:ext uri="{9D8B030D-6E8A-4147-A177-3AD203B41FA5}">
                      <a16:colId xmlns:a16="http://schemas.microsoft.com/office/drawing/2014/main" val="1200635881"/>
                    </a:ext>
                  </a:extLst>
                </a:gridCol>
                <a:gridCol w="1009190">
                  <a:extLst>
                    <a:ext uri="{9D8B030D-6E8A-4147-A177-3AD203B41FA5}">
                      <a16:colId xmlns:a16="http://schemas.microsoft.com/office/drawing/2014/main" val="2983901115"/>
                    </a:ext>
                  </a:extLst>
                </a:gridCol>
                <a:gridCol w="1290155">
                  <a:extLst>
                    <a:ext uri="{9D8B030D-6E8A-4147-A177-3AD203B41FA5}">
                      <a16:colId xmlns:a16="http://schemas.microsoft.com/office/drawing/2014/main" val="1032929108"/>
                    </a:ext>
                  </a:extLst>
                </a:gridCol>
                <a:gridCol w="1253673">
                  <a:extLst>
                    <a:ext uri="{9D8B030D-6E8A-4147-A177-3AD203B41FA5}">
                      <a16:colId xmlns:a16="http://schemas.microsoft.com/office/drawing/2014/main" val="643726113"/>
                    </a:ext>
                  </a:extLst>
                </a:gridCol>
                <a:gridCol w="1065320">
                  <a:extLst>
                    <a:ext uri="{9D8B030D-6E8A-4147-A177-3AD203B41FA5}">
                      <a16:colId xmlns:a16="http://schemas.microsoft.com/office/drawing/2014/main" val="1971259939"/>
                    </a:ext>
                  </a:extLst>
                </a:gridCol>
                <a:gridCol w="994299">
                  <a:extLst>
                    <a:ext uri="{9D8B030D-6E8A-4147-A177-3AD203B41FA5}">
                      <a16:colId xmlns:a16="http://schemas.microsoft.com/office/drawing/2014/main" val="3657742659"/>
                    </a:ext>
                  </a:extLst>
                </a:gridCol>
                <a:gridCol w="970804">
                  <a:extLst>
                    <a:ext uri="{9D8B030D-6E8A-4147-A177-3AD203B41FA5}">
                      <a16:colId xmlns:a16="http://schemas.microsoft.com/office/drawing/2014/main" val="959584050"/>
                    </a:ext>
                  </a:extLst>
                </a:gridCol>
                <a:gridCol w="724831">
                  <a:extLst>
                    <a:ext uri="{9D8B030D-6E8A-4147-A177-3AD203B41FA5}">
                      <a16:colId xmlns:a16="http://schemas.microsoft.com/office/drawing/2014/main" val="1990137080"/>
                    </a:ext>
                  </a:extLst>
                </a:gridCol>
              </a:tblGrid>
              <a:tr h="52124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NR_OPK_SM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95" marR="4395" marT="4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NR_KS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95" marR="4395" marT="4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DATA_ROZP_POBYT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95" marR="4395" marT="4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DATA_ZAK_POBYT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95" marR="4395" marT="4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KOD_ZAKRESU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95" marR="4395" marT="4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KOD_PROD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1" marR="4541" marT="4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ROZP_GL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1" marR="4541" marT="4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ROZP_WSP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1" marR="4541" marT="4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KROTNOSC_SM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1" marR="4541" marT="4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ID_REKORDU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1" marR="4541" marT="4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55507"/>
                  </a:ext>
                </a:extLst>
              </a:tr>
              <a:tr h="52124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501-02</a:t>
                      </a:r>
                      <a:endParaRPr lang="pl-PL" sz="12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1/05705/17/0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14Apr2017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15Apr2017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03.4500.030.02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5.51.01.0006003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K22.2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R13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5219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9018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F5B2AE7-C6B6-421C-BCC9-B8EC661B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/>
              <a:t>Produkty lecznicze – plik PL</a:t>
            </a:r>
            <a:endParaRPr lang="pl-PL" sz="1050" dirty="0"/>
          </a:p>
        </p:txBody>
      </p:sp>
      <p:graphicFrame>
        <p:nvGraphicFramePr>
          <p:cNvPr id="6" name="Symbol zastępczy zawartości 6">
            <a:extLst>
              <a:ext uri="{FF2B5EF4-FFF2-40B4-BE49-F238E27FC236}">
                <a16:creationId xmlns:a16="http://schemas.microsoft.com/office/drawing/2014/main" id="{C0345A99-7313-49C0-8CB8-7BDEE78F05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2823445"/>
              </p:ext>
            </p:extLst>
          </p:nvPr>
        </p:nvGraphicFramePr>
        <p:xfrm>
          <a:off x="623393" y="1461186"/>
          <a:ext cx="10606076" cy="166168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637273">
                  <a:extLst>
                    <a:ext uri="{9D8B030D-6E8A-4147-A177-3AD203B41FA5}">
                      <a16:colId xmlns:a16="http://schemas.microsoft.com/office/drawing/2014/main" val="2551658978"/>
                    </a:ext>
                  </a:extLst>
                </a:gridCol>
                <a:gridCol w="926465">
                  <a:extLst>
                    <a:ext uri="{9D8B030D-6E8A-4147-A177-3AD203B41FA5}">
                      <a16:colId xmlns:a16="http://schemas.microsoft.com/office/drawing/2014/main" val="1779693281"/>
                    </a:ext>
                  </a:extLst>
                </a:gridCol>
                <a:gridCol w="836624">
                  <a:extLst>
                    <a:ext uri="{9D8B030D-6E8A-4147-A177-3AD203B41FA5}">
                      <a16:colId xmlns:a16="http://schemas.microsoft.com/office/drawing/2014/main" val="1681540763"/>
                    </a:ext>
                  </a:extLst>
                </a:gridCol>
                <a:gridCol w="1053894">
                  <a:extLst>
                    <a:ext uri="{9D8B030D-6E8A-4147-A177-3AD203B41FA5}">
                      <a16:colId xmlns:a16="http://schemas.microsoft.com/office/drawing/2014/main" val="2760653591"/>
                    </a:ext>
                  </a:extLst>
                </a:gridCol>
                <a:gridCol w="2873567">
                  <a:extLst>
                    <a:ext uri="{9D8B030D-6E8A-4147-A177-3AD203B41FA5}">
                      <a16:colId xmlns:a16="http://schemas.microsoft.com/office/drawing/2014/main" val="852758900"/>
                    </a:ext>
                  </a:extLst>
                </a:gridCol>
                <a:gridCol w="1130062">
                  <a:extLst>
                    <a:ext uri="{9D8B030D-6E8A-4147-A177-3AD203B41FA5}">
                      <a16:colId xmlns:a16="http://schemas.microsoft.com/office/drawing/2014/main" val="554173103"/>
                    </a:ext>
                  </a:extLst>
                </a:gridCol>
                <a:gridCol w="1226633">
                  <a:extLst>
                    <a:ext uri="{9D8B030D-6E8A-4147-A177-3AD203B41FA5}">
                      <a16:colId xmlns:a16="http://schemas.microsoft.com/office/drawing/2014/main" val="4029104976"/>
                    </a:ext>
                  </a:extLst>
                </a:gridCol>
                <a:gridCol w="806166">
                  <a:extLst>
                    <a:ext uri="{9D8B030D-6E8A-4147-A177-3AD203B41FA5}">
                      <a16:colId xmlns:a16="http://schemas.microsoft.com/office/drawing/2014/main" val="273970437"/>
                    </a:ext>
                  </a:extLst>
                </a:gridCol>
                <a:gridCol w="1115392">
                  <a:extLst>
                    <a:ext uri="{9D8B030D-6E8A-4147-A177-3AD203B41FA5}">
                      <a16:colId xmlns:a16="http://schemas.microsoft.com/office/drawing/2014/main" val="587354533"/>
                    </a:ext>
                  </a:extLst>
                </a:gridCol>
              </a:tblGrid>
              <a:tr h="553895"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NR_OPK_PL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52" marR="6452" marT="64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NR_KS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52" marR="6452" marT="64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DATA_WYK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52" marR="6452" marT="64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EAN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52" marR="6452" marT="64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NAZWA_PL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52" marR="6452" marT="64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JEDN_MIARY_PL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55" marR="5255" marT="5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LICZBA_PODANYCH_JEDN_MIARY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55" marR="5255" marT="5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KOSZT_JEDNOSTKI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55" marR="5255" marT="5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ID_REKORDU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55" marR="5255" marT="5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74315"/>
                  </a:ext>
                </a:extLst>
              </a:tr>
              <a:tr h="55389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501-02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1/05705/17/0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14Apr2017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08054083011905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EPHEDRINUM HYDROCHL. ROZT.DOWSTRZ. 0,025G/</a:t>
                      </a:r>
                      <a:endParaRPr kumimoji="0" lang="pl-PL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AMP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0,40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2,2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5235007"/>
                  </a:ext>
                </a:extLst>
              </a:tr>
              <a:tr h="55389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501-02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1/05705/17/0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14Apr2017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0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08715131019808</a:t>
                      </a:r>
                      <a:endParaRPr lang="pl-PL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MIDANIUM ROZT.DOINJ. 1MG/1ML 10AMP.A5ML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AMP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2,00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2,5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8836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8475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F5B2AE7-C6B6-421C-BCC9-B8EC661B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/>
              <a:t>Wyroby medyczne – plik WM</a:t>
            </a:r>
            <a:endParaRPr lang="pl-PL" sz="1050" dirty="0"/>
          </a:p>
        </p:txBody>
      </p:sp>
      <p:graphicFrame>
        <p:nvGraphicFramePr>
          <p:cNvPr id="6" name="Symbol zastępczy zawartości 6">
            <a:extLst>
              <a:ext uri="{FF2B5EF4-FFF2-40B4-BE49-F238E27FC236}">
                <a16:creationId xmlns:a16="http://schemas.microsoft.com/office/drawing/2014/main" id="{78A2B92C-B91E-440F-8803-17C17923C1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2153746"/>
              </p:ext>
            </p:extLst>
          </p:nvPr>
        </p:nvGraphicFramePr>
        <p:xfrm>
          <a:off x="783191" y="1350227"/>
          <a:ext cx="10151312" cy="295465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759282">
                  <a:extLst>
                    <a:ext uri="{9D8B030D-6E8A-4147-A177-3AD203B41FA5}">
                      <a16:colId xmlns:a16="http://schemas.microsoft.com/office/drawing/2014/main" val="2551658978"/>
                    </a:ext>
                  </a:extLst>
                </a:gridCol>
                <a:gridCol w="851852">
                  <a:extLst>
                    <a:ext uri="{9D8B030D-6E8A-4147-A177-3AD203B41FA5}">
                      <a16:colId xmlns:a16="http://schemas.microsoft.com/office/drawing/2014/main" val="1779693281"/>
                    </a:ext>
                  </a:extLst>
                </a:gridCol>
                <a:gridCol w="895173">
                  <a:extLst>
                    <a:ext uri="{9D8B030D-6E8A-4147-A177-3AD203B41FA5}">
                      <a16:colId xmlns:a16="http://schemas.microsoft.com/office/drawing/2014/main" val="1681540763"/>
                    </a:ext>
                  </a:extLst>
                </a:gridCol>
                <a:gridCol w="1000315">
                  <a:extLst>
                    <a:ext uri="{9D8B030D-6E8A-4147-A177-3AD203B41FA5}">
                      <a16:colId xmlns:a16="http://schemas.microsoft.com/office/drawing/2014/main" val="2760653591"/>
                    </a:ext>
                  </a:extLst>
                </a:gridCol>
                <a:gridCol w="2741302">
                  <a:extLst>
                    <a:ext uri="{9D8B030D-6E8A-4147-A177-3AD203B41FA5}">
                      <a16:colId xmlns:a16="http://schemas.microsoft.com/office/drawing/2014/main" val="852758900"/>
                    </a:ext>
                  </a:extLst>
                </a:gridCol>
                <a:gridCol w="807868">
                  <a:extLst>
                    <a:ext uri="{9D8B030D-6E8A-4147-A177-3AD203B41FA5}">
                      <a16:colId xmlns:a16="http://schemas.microsoft.com/office/drawing/2014/main" val="554173103"/>
                    </a:ext>
                  </a:extLst>
                </a:gridCol>
                <a:gridCol w="1340528">
                  <a:extLst>
                    <a:ext uri="{9D8B030D-6E8A-4147-A177-3AD203B41FA5}">
                      <a16:colId xmlns:a16="http://schemas.microsoft.com/office/drawing/2014/main" val="4029104976"/>
                    </a:ext>
                  </a:extLst>
                </a:gridCol>
                <a:gridCol w="905522">
                  <a:extLst>
                    <a:ext uri="{9D8B030D-6E8A-4147-A177-3AD203B41FA5}">
                      <a16:colId xmlns:a16="http://schemas.microsoft.com/office/drawing/2014/main" val="273970437"/>
                    </a:ext>
                  </a:extLst>
                </a:gridCol>
                <a:gridCol w="849470">
                  <a:extLst>
                    <a:ext uri="{9D8B030D-6E8A-4147-A177-3AD203B41FA5}">
                      <a16:colId xmlns:a16="http://schemas.microsoft.com/office/drawing/2014/main" val="587354533"/>
                    </a:ext>
                  </a:extLst>
                </a:gridCol>
              </a:tblGrid>
              <a:tr h="18859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NR_OPK_WM</a:t>
                      </a:r>
                      <a:endParaRPr lang="pl-PL" sz="13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NR_KS</a:t>
                      </a:r>
                      <a:endParaRPr lang="pl-PL" sz="13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DATA_WYK</a:t>
                      </a:r>
                      <a:endParaRPr lang="pl-PL" sz="13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EAN</a:t>
                      </a:r>
                      <a:endParaRPr lang="pl-PL" sz="13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NAZWA_WM</a:t>
                      </a:r>
                      <a:endParaRPr lang="pl-PL" sz="13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JEDN_MIARY_WM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LICZBA_ZUZYTYCH_JEDN_MIARY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KOSZT_JEDNOSTKI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ID_REKORDU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74315"/>
                  </a:ext>
                </a:extLst>
              </a:tr>
              <a:tr h="51054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501-09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1/05705/17/0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14Apr2017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1111111111111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WODA DO WSTRZYKIWAŃ ROZP.DOSP.LEK.PARENT. 500 ML.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100" b="0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ML</a:t>
                      </a:r>
                      <a:endParaRPr lang="pl-PL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100" b="0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1000</a:t>
                      </a:r>
                      <a:endParaRPr lang="pl-PL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100" b="0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pl-PL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100" b="0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5235007"/>
                  </a:ext>
                </a:extLst>
              </a:tr>
              <a:tr h="51054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501-09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1/05705/17/0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14Apr2017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222222222222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STERILUX 10 X 10 CM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100" b="0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SZT</a:t>
                      </a:r>
                      <a:endParaRPr lang="pl-PL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100" b="0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  <a:endParaRPr lang="pl-PL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100" b="0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pl-PL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100" b="0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pl-PL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8836987"/>
                  </a:ext>
                </a:extLst>
              </a:tr>
              <a:tr h="51054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501-09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1/05705/17/0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14Apr2017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333333333333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BALON CIŚNIENIOWY DO POSZERZANIA PRZEŁYKU ŚR 15-16.5-18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100" b="0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SZT.</a:t>
                      </a:r>
                      <a:endParaRPr lang="pl-PL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100" b="0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100" b="0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755</a:t>
                      </a:r>
                      <a:endParaRPr lang="pl-PL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100" b="0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pl-PL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3055149"/>
                  </a:ext>
                </a:extLst>
              </a:tr>
              <a:tr h="51054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501-09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1/05705/17/0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14Apr2017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444444444444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RĘKAWICE LATEX.COMFORT STERYL. R 7 PUDROW.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100" b="0" u="none" strike="noStrike" kern="1200">
                          <a:solidFill>
                            <a:srgbClr val="000000"/>
                          </a:solidFill>
                          <a:effectLst/>
                        </a:rPr>
                        <a:t>PAR</a:t>
                      </a:r>
                      <a:endParaRPr lang="pl-PL" sz="1100" b="0" i="0" u="none" strike="noStrike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100" b="0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pl-PL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100" b="0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1,1</a:t>
                      </a:r>
                      <a:endParaRPr lang="pl-PL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100" b="0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pl-PL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088783"/>
                  </a:ext>
                </a:extLst>
              </a:tr>
              <a:tr h="51054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501-09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1/05705/17/0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14Apr2017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555555555555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USTNIK JEDNORAZOWY END.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100" b="0" u="none" strike="noStrike" kern="1200">
                          <a:solidFill>
                            <a:srgbClr val="000000"/>
                          </a:solidFill>
                          <a:effectLst/>
                        </a:rPr>
                        <a:t>SZT.</a:t>
                      </a:r>
                      <a:endParaRPr lang="pl-PL" sz="1100" b="0" i="0" u="none" strike="noStrike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100" b="0" u="none" strike="noStrike" kern="120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100" b="0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4,1</a:t>
                      </a:r>
                      <a:endParaRPr lang="pl-PL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100" b="0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pl-PL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1405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1268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F5B2AE7-C6B6-421C-BCC9-B8EC661B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/>
              <a:t>Procedury– plik PR</a:t>
            </a:r>
          </a:p>
        </p:txBody>
      </p:sp>
      <p:graphicFrame>
        <p:nvGraphicFramePr>
          <p:cNvPr id="6" name="Symbol zastępczy zawartości 6">
            <a:extLst>
              <a:ext uri="{FF2B5EF4-FFF2-40B4-BE49-F238E27FC236}">
                <a16:creationId xmlns:a16="http://schemas.microsoft.com/office/drawing/2014/main" id="{0440F603-8A9E-48FD-88B4-7740CA2495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2330658"/>
              </p:ext>
            </p:extLst>
          </p:nvPr>
        </p:nvGraphicFramePr>
        <p:xfrm>
          <a:off x="623392" y="1277057"/>
          <a:ext cx="10601653" cy="178599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879587">
                  <a:extLst>
                    <a:ext uri="{9D8B030D-6E8A-4147-A177-3AD203B41FA5}">
                      <a16:colId xmlns:a16="http://schemas.microsoft.com/office/drawing/2014/main" val="2551658978"/>
                    </a:ext>
                  </a:extLst>
                </a:gridCol>
                <a:gridCol w="718622">
                  <a:extLst>
                    <a:ext uri="{9D8B030D-6E8A-4147-A177-3AD203B41FA5}">
                      <a16:colId xmlns:a16="http://schemas.microsoft.com/office/drawing/2014/main" val="1779693281"/>
                    </a:ext>
                  </a:extLst>
                </a:gridCol>
                <a:gridCol w="887991">
                  <a:extLst>
                    <a:ext uri="{9D8B030D-6E8A-4147-A177-3AD203B41FA5}">
                      <a16:colId xmlns:a16="http://schemas.microsoft.com/office/drawing/2014/main" val="1681540763"/>
                    </a:ext>
                  </a:extLst>
                </a:gridCol>
                <a:gridCol w="992289">
                  <a:extLst>
                    <a:ext uri="{9D8B030D-6E8A-4147-A177-3AD203B41FA5}">
                      <a16:colId xmlns:a16="http://schemas.microsoft.com/office/drawing/2014/main" val="2760653591"/>
                    </a:ext>
                  </a:extLst>
                </a:gridCol>
                <a:gridCol w="1318276">
                  <a:extLst>
                    <a:ext uri="{9D8B030D-6E8A-4147-A177-3AD203B41FA5}">
                      <a16:colId xmlns:a16="http://schemas.microsoft.com/office/drawing/2014/main" val="852758900"/>
                    </a:ext>
                  </a:extLst>
                </a:gridCol>
                <a:gridCol w="670539">
                  <a:extLst>
                    <a:ext uri="{9D8B030D-6E8A-4147-A177-3AD203B41FA5}">
                      <a16:colId xmlns:a16="http://schemas.microsoft.com/office/drawing/2014/main" val="554173103"/>
                    </a:ext>
                  </a:extLst>
                </a:gridCol>
                <a:gridCol w="1851175">
                  <a:extLst>
                    <a:ext uri="{9D8B030D-6E8A-4147-A177-3AD203B41FA5}">
                      <a16:colId xmlns:a16="http://schemas.microsoft.com/office/drawing/2014/main" val="4029104976"/>
                    </a:ext>
                  </a:extLst>
                </a:gridCol>
                <a:gridCol w="1033948">
                  <a:extLst>
                    <a:ext uri="{9D8B030D-6E8A-4147-A177-3AD203B41FA5}">
                      <a16:colId xmlns:a16="http://schemas.microsoft.com/office/drawing/2014/main" val="273970437"/>
                    </a:ext>
                  </a:extLst>
                </a:gridCol>
                <a:gridCol w="930950">
                  <a:extLst>
                    <a:ext uri="{9D8B030D-6E8A-4147-A177-3AD203B41FA5}">
                      <a16:colId xmlns:a16="http://schemas.microsoft.com/office/drawing/2014/main" val="587354533"/>
                    </a:ext>
                  </a:extLst>
                </a:gridCol>
                <a:gridCol w="1318276">
                  <a:extLst>
                    <a:ext uri="{9D8B030D-6E8A-4147-A177-3AD203B41FA5}">
                      <a16:colId xmlns:a16="http://schemas.microsoft.com/office/drawing/2014/main" val="3072098694"/>
                    </a:ext>
                  </a:extLst>
                </a:gridCol>
              </a:tblGrid>
              <a:tr h="59533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NR_KS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NR_OPK_ZLEC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NR_OPK_PR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NR_KS_PR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DATA_WYK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ICD-9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NAZWA_PR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ILOSC_PR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KOSZT_PR 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ID_REKORDU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74315"/>
                  </a:ext>
                </a:extLst>
              </a:tr>
              <a:tr h="59533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1/05705/17/0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501-02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501-09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01039/17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14.04.2017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42.92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ROZSZERZANIE PRZEŁYKU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2585</a:t>
                      </a:r>
                      <a:endParaRPr lang="pl-PL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effectLst/>
                        </a:rPr>
                        <a:t>1</a:t>
                      </a:r>
                      <a:endParaRPr lang="pl-P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5235007"/>
                  </a:ext>
                </a:extLst>
              </a:tr>
              <a:tr h="59533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1/05705/17/0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501-02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501-07-02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BRAK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14.04.2017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100.10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ZNIECZULENIE CAŁKOWITE DOŻYLNE (DO 30 MINUT)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106</a:t>
                      </a:r>
                      <a:endParaRPr lang="pl-PL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effectLst/>
                        </a:rPr>
                        <a:t>2</a:t>
                      </a:r>
                      <a:endParaRPr lang="pl-P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8836987"/>
                  </a:ext>
                </a:extLst>
              </a:tr>
            </a:tbl>
          </a:graphicData>
        </a:graphic>
      </p:graphicFrame>
      <p:sp>
        <p:nvSpPr>
          <p:cNvPr id="3" name="Objaśnienie: strzałka w górę 2">
            <a:extLst>
              <a:ext uri="{FF2B5EF4-FFF2-40B4-BE49-F238E27FC236}">
                <a16:creationId xmlns:a16="http://schemas.microsoft.com/office/drawing/2014/main" id="{CD3496E7-C08F-4A83-AF27-2CF5A4F9B4D4}"/>
              </a:ext>
            </a:extLst>
          </p:cNvPr>
          <p:cNvSpPr/>
          <p:nvPr/>
        </p:nvSpPr>
        <p:spPr bwMode="auto">
          <a:xfrm>
            <a:off x="9417269" y="4803228"/>
            <a:ext cx="1261241" cy="667407"/>
          </a:xfrm>
          <a:prstGeom prst="upArrowCallou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Dymek mowy: owalny 3">
            <a:extLst>
              <a:ext uri="{FF2B5EF4-FFF2-40B4-BE49-F238E27FC236}">
                <a16:creationId xmlns:a16="http://schemas.microsoft.com/office/drawing/2014/main" id="{12F8E364-DE3E-4341-9E4F-9AA240E98D48}"/>
              </a:ext>
            </a:extLst>
          </p:cNvPr>
          <p:cNvSpPr/>
          <p:nvPr/>
        </p:nvSpPr>
        <p:spPr bwMode="auto">
          <a:xfrm>
            <a:off x="3111062" y="3111021"/>
            <a:ext cx="7030982" cy="889242"/>
          </a:xfrm>
          <a:prstGeom prst="wedgeEllipseCallout">
            <a:avLst>
              <a:gd name="adj1" fmla="val 39886"/>
              <a:gd name="adj2" fmla="val -57996"/>
            </a:avLst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 postępowaniu dla </a:t>
            </a:r>
            <a:r>
              <a:rPr lang="pl-PL" sz="1200" dirty="0">
                <a:latin typeface="Arial" panose="020B0604020202020204" pitchFamily="34" charset="0"/>
              </a:rPr>
              <a:t>sekcji F i G d</a:t>
            </a:r>
            <a:r>
              <a:rPr kumimoji="0" lang="pl-PL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ane dla powyższych procedur </a:t>
            </a:r>
            <a:r>
              <a:rPr kumimoji="0" lang="pl-PL" sz="12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muszą zostać przekazane szczegółowo</a:t>
            </a:r>
            <a:r>
              <a:rPr kumimoji="0" lang="pl-PL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(poprzez plik PR_HR), jedynie opcjonalnie w postaci cennika</a:t>
            </a:r>
          </a:p>
        </p:txBody>
      </p:sp>
      <p:graphicFrame>
        <p:nvGraphicFramePr>
          <p:cNvPr id="2" name="Tabela 6">
            <a:extLst>
              <a:ext uri="{FF2B5EF4-FFF2-40B4-BE49-F238E27FC236}">
                <a16:creationId xmlns:a16="http://schemas.microsoft.com/office/drawing/2014/main" id="{3971D2AD-BC4A-44A3-8AE4-D690812A47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465238"/>
              </p:ext>
            </p:extLst>
          </p:nvPr>
        </p:nvGraphicFramePr>
        <p:xfrm>
          <a:off x="623392" y="4177571"/>
          <a:ext cx="10601653" cy="125131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60165">
                  <a:extLst>
                    <a:ext uri="{9D8B030D-6E8A-4147-A177-3AD203B41FA5}">
                      <a16:colId xmlns:a16="http://schemas.microsoft.com/office/drawing/2014/main" val="2664736197"/>
                    </a:ext>
                  </a:extLst>
                </a:gridCol>
                <a:gridCol w="1060165">
                  <a:extLst>
                    <a:ext uri="{9D8B030D-6E8A-4147-A177-3AD203B41FA5}">
                      <a16:colId xmlns:a16="http://schemas.microsoft.com/office/drawing/2014/main" val="3063821607"/>
                    </a:ext>
                  </a:extLst>
                </a:gridCol>
                <a:gridCol w="1060165">
                  <a:extLst>
                    <a:ext uri="{9D8B030D-6E8A-4147-A177-3AD203B41FA5}">
                      <a16:colId xmlns:a16="http://schemas.microsoft.com/office/drawing/2014/main" val="3291437112"/>
                    </a:ext>
                  </a:extLst>
                </a:gridCol>
                <a:gridCol w="1060165">
                  <a:extLst>
                    <a:ext uri="{9D8B030D-6E8A-4147-A177-3AD203B41FA5}">
                      <a16:colId xmlns:a16="http://schemas.microsoft.com/office/drawing/2014/main" val="574862353"/>
                    </a:ext>
                  </a:extLst>
                </a:gridCol>
                <a:gridCol w="1060165">
                  <a:extLst>
                    <a:ext uri="{9D8B030D-6E8A-4147-A177-3AD203B41FA5}">
                      <a16:colId xmlns:a16="http://schemas.microsoft.com/office/drawing/2014/main" val="1059886916"/>
                    </a:ext>
                  </a:extLst>
                </a:gridCol>
                <a:gridCol w="635674">
                  <a:extLst>
                    <a:ext uri="{9D8B030D-6E8A-4147-A177-3AD203B41FA5}">
                      <a16:colId xmlns:a16="http://schemas.microsoft.com/office/drawing/2014/main" val="493219780"/>
                    </a:ext>
                  </a:extLst>
                </a:gridCol>
                <a:gridCol w="1956287">
                  <a:extLst>
                    <a:ext uri="{9D8B030D-6E8A-4147-A177-3AD203B41FA5}">
                      <a16:colId xmlns:a16="http://schemas.microsoft.com/office/drawing/2014/main" val="1884829202"/>
                    </a:ext>
                  </a:extLst>
                </a:gridCol>
                <a:gridCol w="869461">
                  <a:extLst>
                    <a:ext uri="{9D8B030D-6E8A-4147-A177-3AD203B41FA5}">
                      <a16:colId xmlns:a16="http://schemas.microsoft.com/office/drawing/2014/main" val="1834042440"/>
                    </a:ext>
                  </a:extLst>
                </a:gridCol>
                <a:gridCol w="1147689">
                  <a:extLst>
                    <a:ext uri="{9D8B030D-6E8A-4147-A177-3AD203B41FA5}">
                      <a16:colId xmlns:a16="http://schemas.microsoft.com/office/drawing/2014/main" val="492243664"/>
                    </a:ext>
                  </a:extLst>
                </a:gridCol>
                <a:gridCol w="691717">
                  <a:extLst>
                    <a:ext uri="{9D8B030D-6E8A-4147-A177-3AD203B41FA5}">
                      <a16:colId xmlns:a16="http://schemas.microsoft.com/office/drawing/2014/main" val="282336338"/>
                    </a:ext>
                  </a:extLst>
                </a:gridCol>
              </a:tblGrid>
              <a:tr h="51679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NR_KS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NR_OPK_ZLEC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NR_OPK_PR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NR_KS_PR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DATA_WYK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ICD-9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NAZWA_PR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ILOSC_PR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KOSZT_PR 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ID_REKORDU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42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1/05705/17/0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501-02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501-02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BRAK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14.04.2017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89.04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OPIEKA PIELĘGNIARKI LUB POŁOŻNEJ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53</a:t>
                      </a:r>
                      <a:endParaRPr lang="pl-PL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effectLst/>
                        </a:rPr>
                        <a:t>3</a:t>
                      </a:r>
                      <a:endParaRPr lang="pl-P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331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1/05705/17/0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501-02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501-02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BRAK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14.04.2017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89.540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MONITOROWANIE PODSTAWOWYCH FUNKCJI ŻYCIOWYCH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212</a:t>
                      </a:r>
                      <a:endParaRPr lang="pl-PL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effectLst/>
                        </a:rPr>
                        <a:t>4</a:t>
                      </a:r>
                      <a:endParaRPr lang="pl-P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833297"/>
                  </a:ext>
                </a:extLst>
              </a:tr>
            </a:tbl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id="{9ECB2BBE-6DF3-4BB2-9D00-B8E4D115BC24}"/>
              </a:ext>
            </a:extLst>
          </p:cNvPr>
          <p:cNvSpPr txBox="1"/>
          <p:nvPr/>
        </p:nvSpPr>
        <p:spPr>
          <a:xfrm>
            <a:off x="623392" y="5634683"/>
            <a:ext cx="10461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rgbClr val="C00000"/>
                </a:solidFill>
              </a:rPr>
              <a:t>Powyższe procedury powinny być ujęte w koszcie osobodnia</a:t>
            </a:r>
          </a:p>
        </p:txBody>
      </p:sp>
    </p:spTree>
    <p:extLst>
      <p:ext uri="{BB962C8B-B14F-4D97-AF65-F5344CB8AC3E}">
        <p14:creationId xmlns:p14="http://schemas.microsoft.com/office/powerpoint/2010/main" val="828987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F5B2AE7-C6B6-421C-BCC9-B8EC661B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/>
              <a:t>Personel zabiegowy – plik PR_HR</a:t>
            </a:r>
          </a:p>
        </p:txBody>
      </p:sp>
      <p:graphicFrame>
        <p:nvGraphicFramePr>
          <p:cNvPr id="7" name="Symbol zastępczy zawartości 6">
            <a:extLst>
              <a:ext uri="{FF2B5EF4-FFF2-40B4-BE49-F238E27FC236}">
                <a16:creationId xmlns:a16="http://schemas.microsoft.com/office/drawing/2014/main" id="{CB6EB0D4-818A-4011-8265-F62BBA9B54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322717"/>
              </p:ext>
            </p:extLst>
          </p:nvPr>
        </p:nvGraphicFramePr>
        <p:xfrm>
          <a:off x="543493" y="1536616"/>
          <a:ext cx="10598662" cy="322326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878029">
                  <a:extLst>
                    <a:ext uri="{9D8B030D-6E8A-4147-A177-3AD203B41FA5}">
                      <a16:colId xmlns:a16="http://schemas.microsoft.com/office/drawing/2014/main" val="2551658978"/>
                    </a:ext>
                  </a:extLst>
                </a:gridCol>
                <a:gridCol w="807276">
                  <a:extLst>
                    <a:ext uri="{9D8B030D-6E8A-4147-A177-3AD203B41FA5}">
                      <a16:colId xmlns:a16="http://schemas.microsoft.com/office/drawing/2014/main" val="1779693281"/>
                    </a:ext>
                  </a:extLst>
                </a:gridCol>
                <a:gridCol w="891419">
                  <a:extLst>
                    <a:ext uri="{9D8B030D-6E8A-4147-A177-3AD203B41FA5}">
                      <a16:colId xmlns:a16="http://schemas.microsoft.com/office/drawing/2014/main" val="1681540763"/>
                    </a:ext>
                  </a:extLst>
                </a:gridCol>
                <a:gridCol w="772357">
                  <a:extLst>
                    <a:ext uri="{9D8B030D-6E8A-4147-A177-3AD203B41FA5}">
                      <a16:colId xmlns:a16="http://schemas.microsoft.com/office/drawing/2014/main" val="2760653591"/>
                    </a:ext>
                  </a:extLst>
                </a:gridCol>
                <a:gridCol w="988638">
                  <a:extLst>
                    <a:ext uri="{9D8B030D-6E8A-4147-A177-3AD203B41FA5}">
                      <a16:colId xmlns:a16="http://schemas.microsoft.com/office/drawing/2014/main" val="852758900"/>
                    </a:ext>
                  </a:extLst>
                </a:gridCol>
                <a:gridCol w="1723774">
                  <a:extLst>
                    <a:ext uri="{9D8B030D-6E8A-4147-A177-3AD203B41FA5}">
                      <a16:colId xmlns:a16="http://schemas.microsoft.com/office/drawing/2014/main" val="554173103"/>
                    </a:ext>
                  </a:extLst>
                </a:gridCol>
                <a:gridCol w="810936">
                  <a:extLst>
                    <a:ext uri="{9D8B030D-6E8A-4147-A177-3AD203B41FA5}">
                      <a16:colId xmlns:a16="http://schemas.microsoft.com/office/drawing/2014/main" val="4029104976"/>
                    </a:ext>
                  </a:extLst>
                </a:gridCol>
                <a:gridCol w="959556">
                  <a:extLst>
                    <a:ext uri="{9D8B030D-6E8A-4147-A177-3AD203B41FA5}">
                      <a16:colId xmlns:a16="http://schemas.microsoft.com/office/drawing/2014/main" val="273970437"/>
                    </a:ext>
                  </a:extLst>
                </a:gridCol>
                <a:gridCol w="874703">
                  <a:extLst>
                    <a:ext uri="{9D8B030D-6E8A-4147-A177-3AD203B41FA5}">
                      <a16:colId xmlns:a16="http://schemas.microsoft.com/office/drawing/2014/main" val="587354533"/>
                    </a:ext>
                  </a:extLst>
                </a:gridCol>
                <a:gridCol w="1045307">
                  <a:extLst>
                    <a:ext uri="{9D8B030D-6E8A-4147-A177-3AD203B41FA5}">
                      <a16:colId xmlns:a16="http://schemas.microsoft.com/office/drawing/2014/main" val="3072098694"/>
                    </a:ext>
                  </a:extLst>
                </a:gridCol>
                <a:gridCol w="846667">
                  <a:extLst>
                    <a:ext uri="{9D8B030D-6E8A-4147-A177-3AD203B41FA5}">
                      <a16:colId xmlns:a16="http://schemas.microsoft.com/office/drawing/2014/main" val="476494371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NR_KS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NR_KS_PR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DATA_WYK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CZAS_PR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NR_OPK_HR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NAZWA_HR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b="1" u="none" strike="noStrike">
                          <a:solidFill>
                            <a:srgbClr val="FFFFFF"/>
                          </a:solidFill>
                          <a:effectLst/>
                        </a:rPr>
                        <a:t>ILOSC_HR</a:t>
                      </a:r>
                      <a:r>
                        <a:rPr lang="pl-PL" b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pl-PL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b="1" u="none" strike="noStrike">
                          <a:solidFill>
                            <a:srgbClr val="FFFFFF"/>
                          </a:solidFill>
                          <a:effectLst/>
                        </a:rPr>
                        <a:t>CZAS_JEDNEGO_HR</a:t>
                      </a:r>
                      <a:r>
                        <a:rPr lang="pl-PL" b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pl-PL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KOSZT_HR</a:t>
                      </a:r>
                      <a:r>
                        <a:rPr lang="pl-PL" b="0" dirty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pl-PL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b="1" u="none" strike="noStrike">
                          <a:solidFill>
                            <a:srgbClr val="FFFFFF"/>
                          </a:solidFill>
                          <a:effectLst/>
                        </a:rPr>
                        <a:t>KOSZT_HR_RODZAJ</a:t>
                      </a:r>
                      <a:r>
                        <a:rPr lang="pl-PL" b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pl-PL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ID_REKORDU</a:t>
                      </a:r>
                      <a:r>
                        <a:rPr lang="pl-PL" b="0" dirty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pl-PL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74315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1/05705/17/0</a:t>
                      </a:r>
                      <a:endParaRPr kumimoji="0" lang="pl-P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BRAK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14Apr2017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00:35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501-07-02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PIELĘGNIARKA ANESTEZJOLOGICZNA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00:35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20,42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100" b="0" u="none" strike="noStrike" dirty="0">
                          <a:effectLst/>
                        </a:rPr>
                        <a:t>A</a:t>
                      </a:r>
                      <a:endParaRPr lang="pl-PL" sz="11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523500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1/05705/17/0</a:t>
                      </a:r>
                      <a:endParaRPr kumimoji="0" lang="pl-P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01039/17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14Apr2017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00:30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501-09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PIELĘGNIARKA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00:30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17,00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100" b="0" u="none" strike="noStrike" dirty="0">
                          <a:effectLst/>
                        </a:rPr>
                        <a:t>A</a:t>
                      </a:r>
                      <a:endParaRPr lang="pl-PL" sz="11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pl-PL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883698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1/05705/17/0</a:t>
                      </a:r>
                      <a:endParaRPr kumimoji="0" lang="pl-P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01039/17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14Apr2017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00:10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501-09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LEKARZ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00:10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9,33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100" b="0" u="none" strike="noStrike" dirty="0">
                          <a:effectLst/>
                        </a:rPr>
                        <a:t>A</a:t>
                      </a:r>
                      <a:endParaRPr lang="pl-PL" sz="11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pl-PL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3055149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1/05705/17/0</a:t>
                      </a:r>
                      <a:endParaRPr kumimoji="0" lang="pl-P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BRAK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14Apr2017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00:25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501-07-02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ANESTEZJOLOG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00:25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34,58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100" b="0" u="none" strike="noStrike" dirty="0">
                          <a:effectLst/>
                        </a:rPr>
                        <a:t>A</a:t>
                      </a:r>
                      <a:endParaRPr lang="pl-PL" sz="11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pl-PL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088783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1/05705/17/0</a:t>
                      </a:r>
                      <a:endParaRPr kumimoji="0" lang="pl-P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BRAK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14Apr2017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00:30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501-07-01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SALOWA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00:30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8,50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100" b="0" u="none" strike="noStrike" dirty="0">
                          <a:effectLst/>
                        </a:rPr>
                        <a:t>A</a:t>
                      </a:r>
                      <a:endParaRPr lang="pl-PL" sz="11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pl-PL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7070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6291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F5B2AE7-C6B6-421C-BCC9-B8EC661B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/>
              <a:t>Obrót magazynowy – plik OM (wymagany plik w dowolnym formacie)</a:t>
            </a:r>
            <a:endParaRPr lang="pl-PL" sz="2400" dirty="0">
              <a:solidFill>
                <a:srgbClr val="FF0000"/>
              </a:solidFill>
            </a:endParaRPr>
          </a:p>
        </p:txBody>
      </p:sp>
      <p:graphicFrame>
        <p:nvGraphicFramePr>
          <p:cNvPr id="4" name="Symbol zastępczy zawartości 6">
            <a:extLst>
              <a:ext uri="{FF2B5EF4-FFF2-40B4-BE49-F238E27FC236}">
                <a16:creationId xmlns:a16="http://schemas.microsoft.com/office/drawing/2014/main" id="{33AE0077-EDAD-41E1-A10D-859562F3C4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9084564"/>
              </p:ext>
            </p:extLst>
          </p:nvPr>
        </p:nvGraphicFramePr>
        <p:xfrm>
          <a:off x="723346" y="1349245"/>
          <a:ext cx="8137215" cy="157101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097924">
                  <a:extLst>
                    <a:ext uri="{9D8B030D-6E8A-4147-A177-3AD203B41FA5}">
                      <a16:colId xmlns:a16="http://schemas.microsoft.com/office/drawing/2014/main" val="2551658978"/>
                    </a:ext>
                  </a:extLst>
                </a:gridCol>
                <a:gridCol w="1655257">
                  <a:extLst>
                    <a:ext uri="{9D8B030D-6E8A-4147-A177-3AD203B41FA5}">
                      <a16:colId xmlns:a16="http://schemas.microsoft.com/office/drawing/2014/main" val="1779693281"/>
                    </a:ext>
                  </a:extLst>
                </a:gridCol>
                <a:gridCol w="1799254">
                  <a:extLst>
                    <a:ext uri="{9D8B030D-6E8A-4147-A177-3AD203B41FA5}">
                      <a16:colId xmlns:a16="http://schemas.microsoft.com/office/drawing/2014/main" val="1681540763"/>
                    </a:ext>
                  </a:extLst>
                </a:gridCol>
                <a:gridCol w="1663128">
                  <a:extLst>
                    <a:ext uri="{9D8B030D-6E8A-4147-A177-3AD203B41FA5}">
                      <a16:colId xmlns:a16="http://schemas.microsoft.com/office/drawing/2014/main" val="2760653591"/>
                    </a:ext>
                  </a:extLst>
                </a:gridCol>
                <a:gridCol w="1921652">
                  <a:extLst>
                    <a:ext uri="{9D8B030D-6E8A-4147-A177-3AD203B41FA5}">
                      <a16:colId xmlns:a16="http://schemas.microsoft.com/office/drawing/2014/main" val="852758900"/>
                    </a:ext>
                  </a:extLst>
                </a:gridCol>
              </a:tblGrid>
              <a:tr h="18859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EAN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NAZWA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JEDN_MIARY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LICZBA_JEDN_MIARY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WARTOSC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74315"/>
                  </a:ext>
                </a:extLst>
              </a:tr>
              <a:tr h="224171"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5235007"/>
                  </a:ext>
                </a:extLst>
              </a:tr>
              <a:tr h="224171"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8836987"/>
                  </a:ext>
                </a:extLst>
              </a:tr>
              <a:tr h="261565"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3055149"/>
                  </a:ext>
                </a:extLst>
              </a:tr>
              <a:tr h="224171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l-PL" sz="1200" b="1" u="none" strike="noStrike" kern="12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l-PL" sz="1200" b="1" u="none" strike="noStrike" kern="12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l-PL" sz="1200" b="1" u="none" strike="noStrike" kern="12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l-PL" sz="1200" b="1" u="none" strike="noStrike" kern="12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l-PL" sz="1200" b="1" u="none" strike="noStrike" kern="12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088783"/>
                  </a:ext>
                </a:extLst>
              </a:tr>
              <a:tr h="224171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l-PL" sz="1200" b="1" u="none" strike="noStrike" kern="12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l-PL" sz="1200" b="1" u="none" strike="noStrike" kern="12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l-PL" sz="1200" b="1" u="none" strike="noStrike" kern="12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l-PL" sz="1200" b="1" u="none" strike="noStrike" kern="12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1405277"/>
                  </a:ext>
                </a:extLst>
              </a:tr>
              <a:tr h="224171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4125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2743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3">
            <a:extLst>
              <a:ext uri="{FF2B5EF4-FFF2-40B4-BE49-F238E27FC236}">
                <a16:creationId xmlns:a16="http://schemas.microsoft.com/office/drawing/2014/main" id="{07DA00F5-C41F-4E85-99DB-9BBE6C0ABBA9}"/>
              </a:ext>
            </a:extLst>
          </p:cNvPr>
          <p:cNvSpPr txBox="1">
            <a:spLocks/>
          </p:cNvSpPr>
          <p:nvPr/>
        </p:nvSpPr>
        <p:spPr bwMode="auto">
          <a:xfrm>
            <a:off x="9614517" y="1208880"/>
            <a:ext cx="2866642" cy="142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l-PL" altLang="pl-PL" sz="2400" b="1" i="0" dirty="0" smtClean="0">
                <a:solidFill>
                  <a:srgbClr val="17729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000" kern="0" dirty="0" err="1"/>
              <a:t>Opis</a:t>
            </a:r>
            <a:r>
              <a:rPr lang="en-US" sz="3000" kern="0" dirty="0"/>
              <a:t> </a:t>
            </a:r>
            <a:r>
              <a:rPr lang="en-US" sz="3000" kern="0" dirty="0" err="1"/>
              <a:t>przypadku</a:t>
            </a:r>
            <a:r>
              <a:rPr lang="pl-PL" sz="3000" kern="0" dirty="0"/>
              <a:t> 2</a:t>
            </a:r>
            <a:endParaRPr lang="en-US" sz="3000" kern="0" dirty="0"/>
          </a:p>
        </p:txBody>
      </p:sp>
      <p:sp>
        <p:nvSpPr>
          <p:cNvPr id="10" name="Symbol zastępczy zawartości 4">
            <a:extLst>
              <a:ext uri="{FF2B5EF4-FFF2-40B4-BE49-F238E27FC236}">
                <a16:creationId xmlns:a16="http://schemas.microsoft.com/office/drawing/2014/main" id="{A14A230C-5DFE-4ED7-BB4D-65C57E86D796}"/>
              </a:ext>
            </a:extLst>
          </p:cNvPr>
          <p:cNvSpPr txBox="1">
            <a:spLocks/>
          </p:cNvSpPr>
          <p:nvPr/>
        </p:nvSpPr>
        <p:spPr bwMode="auto">
          <a:xfrm>
            <a:off x="9614516" y="3578460"/>
            <a:ext cx="2577483" cy="158834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35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FontTx/>
              <a:buNone/>
            </a:pPr>
            <a:r>
              <a:rPr lang="en-US" sz="1600" kern="0" dirty="0" err="1"/>
              <a:t>Pacjent</a:t>
            </a:r>
            <a:r>
              <a:rPr lang="en-US" sz="1600" kern="0" dirty="0"/>
              <a:t> </a:t>
            </a:r>
            <a:r>
              <a:rPr lang="pl-PL" sz="1600" kern="0" dirty="0"/>
              <a:t>Edward Nowak</a:t>
            </a: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pl-PL" sz="1600" kern="0" dirty="0"/>
              <a:t>(lat 52) przyjęty w dniu 30.06.2017 r. na oddział Chirurgii </a:t>
            </a: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ogólnej z powodu dolegliwości górnego odcinka przewodu pokarmowego</a:t>
            </a:r>
            <a:r>
              <a:rPr kumimoji="0" lang="pl-PL" sz="13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.</a:t>
            </a:r>
            <a:endParaRPr lang="en-US" sz="1300" kern="0" dirty="0"/>
          </a:p>
        </p:txBody>
      </p:sp>
      <p:pic>
        <p:nvPicPr>
          <p:cNvPr id="4" name="Symbol zastępczy zawartości 3" descr="Obraz zawierający osoba, wewnątrz, młode, chłopiec&#10;&#10;Opis wygenerowany automatycznie">
            <a:extLst>
              <a:ext uri="{FF2B5EF4-FFF2-40B4-BE49-F238E27FC236}">
                <a16:creationId xmlns:a16="http://schemas.microsoft.com/office/drawing/2014/main" id="{702DC772-4CFB-4A96-817E-2FB8CEA6FE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69"/>
            <a:ext cx="9534616" cy="6842262"/>
          </a:xfr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5401AED-C7AC-4421-AB05-95D1AD69834E}"/>
              </a:ext>
            </a:extLst>
          </p:cNvPr>
          <p:cNvSpPr txBox="1"/>
          <p:nvPr/>
        </p:nvSpPr>
        <p:spPr>
          <a:xfrm>
            <a:off x="1171852" y="6691519"/>
            <a:ext cx="6934200" cy="15861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pl-PL" sz="800" dirty="0">
                <a:solidFill>
                  <a:srgbClr val="FFFFFF"/>
                </a:solidFill>
              </a:rPr>
              <a:t>https://zywieniemaznaczenie.pl/wp-content/uploads/2019/02/nerwica-zoladka-objawy-leczenie-i-dieta-768x512.jpeg</a:t>
            </a:r>
          </a:p>
        </p:txBody>
      </p:sp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FC7B966C-1D99-4146-A385-4DBA60F904E6}"/>
              </a:ext>
            </a:extLst>
          </p:cNvPr>
          <p:cNvSpPr/>
          <p:nvPr/>
        </p:nvSpPr>
        <p:spPr bwMode="auto">
          <a:xfrm>
            <a:off x="9614516" y="2810538"/>
            <a:ext cx="2210540" cy="756133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grupa F03</a:t>
            </a:r>
          </a:p>
        </p:txBody>
      </p:sp>
    </p:spTree>
    <p:extLst>
      <p:ext uri="{BB962C8B-B14F-4D97-AF65-F5344CB8AC3E}">
        <p14:creationId xmlns:p14="http://schemas.microsoft.com/office/powerpoint/2010/main" val="130493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36CD4917-E711-4266-BAD7-D330FED12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/>
              <a:t>Przebieg hospitalizacji pacjenta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541BD6C-08C3-47DA-8A9F-D813D86009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 altLang="pl-PL" dirty="0">
              <a:solidFill>
                <a:srgbClr val="000000"/>
              </a:solidFill>
            </a:endParaRPr>
          </a:p>
        </p:txBody>
      </p:sp>
      <p:graphicFrame>
        <p:nvGraphicFramePr>
          <p:cNvPr id="8" name="Symbol zastępczy zawartości 7">
            <a:extLst>
              <a:ext uri="{FF2B5EF4-FFF2-40B4-BE49-F238E27FC236}">
                <a16:creationId xmlns:a16="http://schemas.microsoft.com/office/drawing/2014/main" id="{AFF215D7-3265-47C7-81A9-E18D66F814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0870570"/>
              </p:ext>
            </p:extLst>
          </p:nvPr>
        </p:nvGraphicFramePr>
        <p:xfrm>
          <a:off x="609600" y="1412779"/>
          <a:ext cx="10972800" cy="471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1222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F5B2AE7-C6B6-421C-BCC9-B8EC661B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/>
              <a:t>Dane ogólne pacjenta – plik OG</a:t>
            </a:r>
          </a:p>
        </p:txBody>
      </p:sp>
      <p:graphicFrame>
        <p:nvGraphicFramePr>
          <p:cNvPr id="6" name="Symbol zastępczy zawartości 3">
            <a:extLst>
              <a:ext uri="{FF2B5EF4-FFF2-40B4-BE49-F238E27FC236}">
                <a16:creationId xmlns:a16="http://schemas.microsoft.com/office/drawing/2014/main" id="{5EF6573A-CB2F-42C6-8D41-E9031B49F9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1345299"/>
              </p:ext>
            </p:extLst>
          </p:nvPr>
        </p:nvGraphicFramePr>
        <p:xfrm>
          <a:off x="878889" y="1803492"/>
          <a:ext cx="9951868" cy="643440"/>
        </p:xfrm>
        <a:graphic>
          <a:graphicData uri="http://schemas.openxmlformats.org/drawingml/2006/table">
            <a:tbl>
              <a:tblPr firstRow="1">
                <a:tableStyleId>{72833802-FEF1-4C79-8D5D-14CF1EAF98D9}</a:tableStyleId>
              </a:tblPr>
              <a:tblGrid>
                <a:gridCol w="1719759">
                  <a:extLst>
                    <a:ext uri="{9D8B030D-6E8A-4147-A177-3AD203B41FA5}">
                      <a16:colId xmlns:a16="http://schemas.microsoft.com/office/drawing/2014/main" val="2585652737"/>
                    </a:ext>
                  </a:extLst>
                </a:gridCol>
                <a:gridCol w="1892471">
                  <a:extLst>
                    <a:ext uri="{9D8B030D-6E8A-4147-A177-3AD203B41FA5}">
                      <a16:colId xmlns:a16="http://schemas.microsoft.com/office/drawing/2014/main" val="1741212968"/>
                    </a:ext>
                  </a:extLst>
                </a:gridCol>
                <a:gridCol w="2222659">
                  <a:extLst>
                    <a:ext uri="{9D8B030D-6E8A-4147-A177-3AD203B41FA5}">
                      <a16:colId xmlns:a16="http://schemas.microsoft.com/office/drawing/2014/main" val="587800187"/>
                    </a:ext>
                  </a:extLst>
                </a:gridCol>
                <a:gridCol w="1840418">
                  <a:extLst>
                    <a:ext uri="{9D8B030D-6E8A-4147-A177-3AD203B41FA5}">
                      <a16:colId xmlns:a16="http://schemas.microsoft.com/office/drawing/2014/main" val="1925514199"/>
                    </a:ext>
                  </a:extLst>
                </a:gridCol>
                <a:gridCol w="2276561">
                  <a:extLst>
                    <a:ext uri="{9D8B030D-6E8A-4147-A177-3AD203B41FA5}">
                      <a16:colId xmlns:a16="http://schemas.microsoft.com/office/drawing/2014/main" val="2672374795"/>
                    </a:ext>
                  </a:extLst>
                </a:gridCol>
              </a:tblGrid>
              <a:tr h="321720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0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NR_KS</a:t>
                      </a:r>
                      <a:endParaRPr lang="pl-PL" sz="14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7522" marT="15630" marB="78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0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ID_PACJENTA</a:t>
                      </a:r>
                      <a:endParaRPr lang="pl-PL" sz="14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7522" marT="15630" marB="78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0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DATA_PRZYJ</a:t>
                      </a:r>
                      <a:endParaRPr lang="pl-PL" sz="14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7522" marT="15630" marB="78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0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DATA_ZAK</a:t>
                      </a:r>
                      <a:endParaRPr lang="pl-PL" sz="14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7522" marT="15630" marB="78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0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ID_REKORDU</a:t>
                      </a:r>
                      <a:endParaRPr lang="pl-PL" sz="14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7522" marT="15630" marB="78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8466848"/>
                  </a:ext>
                </a:extLst>
              </a:tr>
              <a:tr h="32172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2017/32113/0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yyyyyyyyyyy 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30.06.2017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01.07.2017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3322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5866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F5B2AE7-C6B6-421C-BCC9-B8EC661B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/>
              <a:t>Założenia wyboru próby </a:t>
            </a: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E2E85A7E-2FF4-45DA-9627-BF2AC6E60E31}"/>
              </a:ext>
            </a:extLst>
          </p:cNvPr>
          <p:cNvGrpSpPr/>
          <p:nvPr/>
        </p:nvGrpSpPr>
        <p:grpSpPr>
          <a:xfrm>
            <a:off x="489679" y="1365373"/>
            <a:ext cx="10972800" cy="852271"/>
            <a:chOff x="0" y="0"/>
            <a:chExt cx="10972800" cy="852271"/>
          </a:xfrm>
        </p:grpSpPr>
        <p:sp>
          <p:nvSpPr>
            <p:cNvPr id="15" name="Prostokąt: zaokrąglone rogi 14">
              <a:extLst>
                <a:ext uri="{FF2B5EF4-FFF2-40B4-BE49-F238E27FC236}">
                  <a16:creationId xmlns:a16="http://schemas.microsoft.com/office/drawing/2014/main" id="{F4FB8E97-24EE-4BFE-B191-2FB982F9DE3B}"/>
                </a:ext>
              </a:extLst>
            </p:cNvPr>
            <p:cNvSpPr/>
            <p:nvPr/>
          </p:nvSpPr>
          <p:spPr>
            <a:xfrm>
              <a:off x="0" y="0"/>
              <a:ext cx="10972800" cy="85227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Prostokąt: zaokrąglone rogi 4">
              <a:extLst>
                <a:ext uri="{FF2B5EF4-FFF2-40B4-BE49-F238E27FC236}">
                  <a16:creationId xmlns:a16="http://schemas.microsoft.com/office/drawing/2014/main" id="{F2C6C4F8-CFDF-4F21-BA26-3196B81C42E9}"/>
                </a:ext>
              </a:extLst>
            </p:cNvPr>
            <p:cNvSpPr txBox="1"/>
            <p:nvPr/>
          </p:nvSpPr>
          <p:spPr>
            <a:xfrm>
              <a:off x="41604" y="41604"/>
              <a:ext cx="10889592" cy="7690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3200" kern="1200" dirty="0"/>
                <a:t>Wielkość próby:</a:t>
              </a:r>
            </a:p>
          </p:txBody>
        </p:sp>
      </p:grpSp>
      <p:grpSp>
        <p:nvGrpSpPr>
          <p:cNvPr id="9" name="Grupa 8">
            <a:extLst>
              <a:ext uri="{FF2B5EF4-FFF2-40B4-BE49-F238E27FC236}">
                <a16:creationId xmlns:a16="http://schemas.microsoft.com/office/drawing/2014/main" id="{E03C42BA-2728-4239-B0B4-1328F09377BE}"/>
              </a:ext>
            </a:extLst>
          </p:cNvPr>
          <p:cNvGrpSpPr/>
          <p:nvPr/>
        </p:nvGrpSpPr>
        <p:grpSpPr>
          <a:xfrm>
            <a:off x="448075" y="3899576"/>
            <a:ext cx="10972800" cy="852271"/>
            <a:chOff x="0" y="1296820"/>
            <a:chExt cx="10972800" cy="852271"/>
          </a:xfrm>
        </p:grpSpPr>
        <p:sp>
          <p:nvSpPr>
            <p:cNvPr id="13" name="Prostokąt: zaokrąglone rogi 12">
              <a:extLst>
                <a:ext uri="{FF2B5EF4-FFF2-40B4-BE49-F238E27FC236}">
                  <a16:creationId xmlns:a16="http://schemas.microsoft.com/office/drawing/2014/main" id="{5AA3A74F-4CB9-412F-A71B-82221904F60C}"/>
                </a:ext>
              </a:extLst>
            </p:cNvPr>
            <p:cNvSpPr/>
            <p:nvPr/>
          </p:nvSpPr>
          <p:spPr>
            <a:xfrm>
              <a:off x="0" y="1296820"/>
              <a:ext cx="10972800" cy="85227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-14010"/>
                <a:lumOff val="15876"/>
                <a:alphaOff val="0"/>
              </a:schemeClr>
            </a:fillRef>
            <a:effectRef idx="0">
              <a:schemeClr val="accent2">
                <a:shade val="80000"/>
                <a:hueOff val="0"/>
                <a:satOff val="-14010"/>
                <a:lumOff val="1587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Prostokąt: zaokrąglone rogi 6">
              <a:extLst>
                <a:ext uri="{FF2B5EF4-FFF2-40B4-BE49-F238E27FC236}">
                  <a16:creationId xmlns:a16="http://schemas.microsoft.com/office/drawing/2014/main" id="{18AF5CF5-7BB4-41A7-BDBF-81F95B7C0AA3}"/>
                </a:ext>
              </a:extLst>
            </p:cNvPr>
            <p:cNvSpPr txBox="1"/>
            <p:nvPr/>
          </p:nvSpPr>
          <p:spPr>
            <a:xfrm>
              <a:off x="41604" y="1338424"/>
              <a:ext cx="10889592" cy="7690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marL="0" lvl="0" indent="0" algn="l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3700" kern="1200" dirty="0"/>
                <a:t>Zakres </a:t>
              </a:r>
              <a:r>
                <a:rPr lang="pl-PL" sz="3700" dirty="0"/>
                <a:t>pozyskania</a:t>
              </a:r>
              <a:r>
                <a:rPr lang="pl-PL" sz="3700" kern="1200" dirty="0"/>
                <a:t> danych:</a:t>
              </a:r>
            </a:p>
          </p:txBody>
        </p:sp>
      </p:grpSp>
      <p:sp>
        <p:nvSpPr>
          <p:cNvPr id="17" name="Symbol zastępczy zawartości 16">
            <a:extLst>
              <a:ext uri="{FF2B5EF4-FFF2-40B4-BE49-F238E27FC236}">
                <a16:creationId xmlns:a16="http://schemas.microsoft.com/office/drawing/2014/main" id="{D43EB09E-C565-48DB-84A7-43BA7BFE9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392" y="2176040"/>
            <a:ext cx="10972800" cy="1481560"/>
          </a:xfrm>
        </p:spPr>
        <p:txBody>
          <a:bodyPr/>
          <a:lstStyle/>
          <a:p>
            <a:r>
              <a:rPr lang="pl-PL" sz="2000" dirty="0"/>
              <a:t>Znacząca ilość uwag przekazanych przez świadczeniodawców, w których wskazywano na problem niedoszacowania świadczeń, modyfikacji warunków rozliczania, podziałów grup.</a:t>
            </a:r>
          </a:p>
          <a:p>
            <a:r>
              <a:rPr lang="pl-PL" sz="2000" dirty="0"/>
              <a:t>Dane będące w posiadaniu AOTMIT – zjawisko </a:t>
            </a:r>
            <a:r>
              <a:rPr lang="pl-PL" sz="2000" dirty="0" err="1"/>
              <a:t>nadreprezentatywności</a:t>
            </a:r>
            <a:r>
              <a:rPr lang="pl-PL" sz="2000" dirty="0"/>
              <a:t> świadczeń z szpitali ogólnopolskich</a:t>
            </a:r>
          </a:p>
          <a:p>
            <a:r>
              <a:rPr lang="pl-PL" sz="2000" dirty="0"/>
              <a:t>Doświadczenia z wcześniejszych postępowań</a:t>
            </a:r>
          </a:p>
        </p:txBody>
      </p:sp>
      <p:sp>
        <p:nvSpPr>
          <p:cNvPr id="19" name="Symbol zastępczy zawartości 16">
            <a:extLst>
              <a:ext uri="{FF2B5EF4-FFF2-40B4-BE49-F238E27FC236}">
                <a16:creationId xmlns:a16="http://schemas.microsoft.com/office/drawing/2014/main" id="{2269EB28-D418-4920-B1F3-6DA4D16356BE}"/>
              </a:ext>
            </a:extLst>
          </p:cNvPr>
          <p:cNvSpPr txBox="1">
            <a:spLocks/>
          </p:cNvSpPr>
          <p:nvPr/>
        </p:nvSpPr>
        <p:spPr bwMode="auto">
          <a:xfrm>
            <a:off x="526392" y="4751847"/>
            <a:ext cx="10972800" cy="148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35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l-PL" sz="2000" kern="0" dirty="0"/>
              <a:t>Znacząca ilość procedur zabiegowych (na BO/pracowni endoskopowej) równoznaczna z wymogiem przekazania szczegółowych danych o przebiegu procedury </a:t>
            </a:r>
          </a:p>
          <a:p>
            <a:r>
              <a:rPr lang="pl-PL" sz="2000" kern="0" dirty="0"/>
              <a:t>Pozyskiwanie danych kosztowych o procedurach rozliczonych w zakresie ambulatoryjnej opieki specjalistycznej.</a:t>
            </a:r>
          </a:p>
          <a:p>
            <a:endParaRPr lang="pl-PL" sz="2000" kern="0" dirty="0"/>
          </a:p>
        </p:txBody>
      </p:sp>
    </p:spTree>
    <p:extLst>
      <p:ext uri="{BB962C8B-B14F-4D97-AF65-F5344CB8AC3E}">
        <p14:creationId xmlns:p14="http://schemas.microsoft.com/office/powerpoint/2010/main" val="1069028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F5B2AE7-C6B6-421C-BCC9-B8EC661B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/>
              <a:t>Ruch międzyoddziałowy – plik SM</a:t>
            </a:r>
            <a:endParaRPr lang="pl-PL" sz="1050" dirty="0"/>
          </a:p>
        </p:txBody>
      </p:sp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D3C05D23-FBE9-4CB1-9F5C-416739D120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699540"/>
              </p:ext>
            </p:extLst>
          </p:nvPr>
        </p:nvGraphicFramePr>
        <p:xfrm>
          <a:off x="739355" y="1594176"/>
          <a:ext cx="10713289" cy="1042494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997802">
                  <a:extLst>
                    <a:ext uri="{9D8B030D-6E8A-4147-A177-3AD203B41FA5}">
                      <a16:colId xmlns:a16="http://schemas.microsoft.com/office/drawing/2014/main" val="3407363918"/>
                    </a:ext>
                  </a:extLst>
                </a:gridCol>
                <a:gridCol w="851852">
                  <a:extLst>
                    <a:ext uri="{9D8B030D-6E8A-4147-A177-3AD203B41FA5}">
                      <a16:colId xmlns:a16="http://schemas.microsoft.com/office/drawing/2014/main" val="238713587"/>
                    </a:ext>
                  </a:extLst>
                </a:gridCol>
                <a:gridCol w="1568922">
                  <a:extLst>
                    <a:ext uri="{9D8B030D-6E8A-4147-A177-3AD203B41FA5}">
                      <a16:colId xmlns:a16="http://schemas.microsoft.com/office/drawing/2014/main" val="1200635881"/>
                    </a:ext>
                  </a:extLst>
                </a:gridCol>
                <a:gridCol w="1457796">
                  <a:extLst>
                    <a:ext uri="{9D8B030D-6E8A-4147-A177-3AD203B41FA5}">
                      <a16:colId xmlns:a16="http://schemas.microsoft.com/office/drawing/2014/main" val="2983901115"/>
                    </a:ext>
                  </a:extLst>
                </a:gridCol>
                <a:gridCol w="1208940">
                  <a:extLst>
                    <a:ext uri="{9D8B030D-6E8A-4147-A177-3AD203B41FA5}">
                      <a16:colId xmlns:a16="http://schemas.microsoft.com/office/drawing/2014/main" val="1032929108"/>
                    </a:ext>
                  </a:extLst>
                </a:gridCol>
                <a:gridCol w="1103092">
                  <a:extLst>
                    <a:ext uri="{9D8B030D-6E8A-4147-A177-3AD203B41FA5}">
                      <a16:colId xmlns:a16="http://schemas.microsoft.com/office/drawing/2014/main" val="643726113"/>
                    </a:ext>
                  </a:extLst>
                </a:gridCol>
                <a:gridCol w="932156">
                  <a:extLst>
                    <a:ext uri="{9D8B030D-6E8A-4147-A177-3AD203B41FA5}">
                      <a16:colId xmlns:a16="http://schemas.microsoft.com/office/drawing/2014/main" val="1971259939"/>
                    </a:ext>
                  </a:extLst>
                </a:gridCol>
                <a:gridCol w="941033">
                  <a:extLst>
                    <a:ext uri="{9D8B030D-6E8A-4147-A177-3AD203B41FA5}">
                      <a16:colId xmlns:a16="http://schemas.microsoft.com/office/drawing/2014/main" val="3657742659"/>
                    </a:ext>
                  </a:extLst>
                </a:gridCol>
                <a:gridCol w="972493">
                  <a:extLst>
                    <a:ext uri="{9D8B030D-6E8A-4147-A177-3AD203B41FA5}">
                      <a16:colId xmlns:a16="http://schemas.microsoft.com/office/drawing/2014/main" val="959584050"/>
                    </a:ext>
                  </a:extLst>
                </a:gridCol>
                <a:gridCol w="679203">
                  <a:extLst>
                    <a:ext uri="{9D8B030D-6E8A-4147-A177-3AD203B41FA5}">
                      <a16:colId xmlns:a16="http://schemas.microsoft.com/office/drawing/2014/main" val="1990137080"/>
                    </a:ext>
                  </a:extLst>
                </a:gridCol>
              </a:tblGrid>
              <a:tr h="52124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NR_OPK_SM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95" marR="4395" marT="4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NR_KS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95" marR="4395" marT="4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DATA_ROZP_POBYT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95" marR="4395" marT="4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DATA_ZAK_POBYT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95" marR="4395" marT="4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KOD_ZAKRESU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95" marR="4395" marT="4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KOD_PROD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1" marR="4541" marT="4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ROZP_GL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1" marR="4541" marT="4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ROZP_WSP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1" marR="4541" marT="4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KROTNOSC_SM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1" marR="4541" marT="4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ID_REKORDU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1" marR="4541" marT="4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55507"/>
                  </a:ext>
                </a:extLst>
              </a:tr>
              <a:tr h="52124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500-03-01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2017/32113/0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30.06.2017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01.07.2017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03.4500.030.02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5.51.01.0006003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K22.2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I10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5219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0697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F5B2AE7-C6B6-421C-BCC9-B8EC661B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/>
              <a:t>Produkty lecznicze – plik PL</a:t>
            </a:r>
            <a:endParaRPr lang="pl-PL" sz="1050" dirty="0"/>
          </a:p>
        </p:txBody>
      </p:sp>
      <p:graphicFrame>
        <p:nvGraphicFramePr>
          <p:cNvPr id="6" name="Symbol zastępczy zawartości 6">
            <a:extLst>
              <a:ext uri="{FF2B5EF4-FFF2-40B4-BE49-F238E27FC236}">
                <a16:creationId xmlns:a16="http://schemas.microsoft.com/office/drawing/2014/main" id="{C0345A99-7313-49C0-8CB8-7BDEE78F05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3111900"/>
              </p:ext>
            </p:extLst>
          </p:nvPr>
        </p:nvGraphicFramePr>
        <p:xfrm>
          <a:off x="623393" y="1461187"/>
          <a:ext cx="10151312" cy="2595258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759282">
                  <a:extLst>
                    <a:ext uri="{9D8B030D-6E8A-4147-A177-3AD203B41FA5}">
                      <a16:colId xmlns:a16="http://schemas.microsoft.com/office/drawing/2014/main" val="2551658978"/>
                    </a:ext>
                  </a:extLst>
                </a:gridCol>
                <a:gridCol w="851852">
                  <a:extLst>
                    <a:ext uri="{9D8B030D-6E8A-4147-A177-3AD203B41FA5}">
                      <a16:colId xmlns:a16="http://schemas.microsoft.com/office/drawing/2014/main" val="1779693281"/>
                    </a:ext>
                  </a:extLst>
                </a:gridCol>
                <a:gridCol w="695104">
                  <a:extLst>
                    <a:ext uri="{9D8B030D-6E8A-4147-A177-3AD203B41FA5}">
                      <a16:colId xmlns:a16="http://schemas.microsoft.com/office/drawing/2014/main" val="1681540763"/>
                    </a:ext>
                  </a:extLst>
                </a:gridCol>
                <a:gridCol w="1260629">
                  <a:extLst>
                    <a:ext uri="{9D8B030D-6E8A-4147-A177-3AD203B41FA5}">
                      <a16:colId xmlns:a16="http://schemas.microsoft.com/office/drawing/2014/main" val="2760653591"/>
                    </a:ext>
                  </a:extLst>
                </a:gridCol>
                <a:gridCol w="2343705">
                  <a:extLst>
                    <a:ext uri="{9D8B030D-6E8A-4147-A177-3AD203B41FA5}">
                      <a16:colId xmlns:a16="http://schemas.microsoft.com/office/drawing/2014/main" val="852758900"/>
                    </a:ext>
                  </a:extLst>
                </a:gridCol>
                <a:gridCol w="1012054">
                  <a:extLst>
                    <a:ext uri="{9D8B030D-6E8A-4147-A177-3AD203B41FA5}">
                      <a16:colId xmlns:a16="http://schemas.microsoft.com/office/drawing/2014/main" val="554173103"/>
                    </a:ext>
                  </a:extLst>
                </a:gridCol>
                <a:gridCol w="1349406">
                  <a:extLst>
                    <a:ext uri="{9D8B030D-6E8A-4147-A177-3AD203B41FA5}">
                      <a16:colId xmlns:a16="http://schemas.microsoft.com/office/drawing/2014/main" val="4029104976"/>
                    </a:ext>
                  </a:extLst>
                </a:gridCol>
                <a:gridCol w="1038688">
                  <a:extLst>
                    <a:ext uri="{9D8B030D-6E8A-4147-A177-3AD203B41FA5}">
                      <a16:colId xmlns:a16="http://schemas.microsoft.com/office/drawing/2014/main" val="273970437"/>
                    </a:ext>
                  </a:extLst>
                </a:gridCol>
                <a:gridCol w="840592">
                  <a:extLst>
                    <a:ext uri="{9D8B030D-6E8A-4147-A177-3AD203B41FA5}">
                      <a16:colId xmlns:a16="http://schemas.microsoft.com/office/drawing/2014/main" val="587354533"/>
                    </a:ext>
                  </a:extLst>
                </a:gridCol>
              </a:tblGrid>
              <a:tr h="372212"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NR_OPK_PL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52" marR="6452" marT="64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NR_KS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52" marR="6452" marT="64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DATA_WYK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52" marR="6452" marT="64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EAN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52" marR="6452" marT="64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NAZWA_PL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52" marR="6452" marT="64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JEDN_MIARY_PL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55" marR="5255" marT="5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LICZBA_PODANYCH_JEDN_MIARY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55" marR="5255" marT="5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KOSZT_JEDNOSTKI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55" marR="5255" marT="5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ID_REKORDU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55" marR="5255" marT="5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74315"/>
                  </a:ext>
                </a:extLst>
              </a:tr>
              <a:tr h="37221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500-03-01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2017/32113/0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01Jul2017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05909990009596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OPTILYTE (PWE) 1000 ML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OP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3,3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5235007"/>
                  </a:ext>
                </a:extLst>
              </a:tr>
              <a:tr h="37221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500-03-01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2017/32113/0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01Jul2017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05909990623853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IPP 0,04 G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OP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8836987"/>
                  </a:ext>
                </a:extLst>
              </a:tr>
              <a:tr h="37221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500-03-01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2017/32113/0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01Jul2017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05909990031900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BIOFUROKSYM 1,5   5909990059515 1,5 G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SZT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3055149"/>
                  </a:ext>
                </a:extLst>
              </a:tr>
              <a:tr h="37221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500-03-06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2017/32113/0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01Jul2017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05909990010486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n-NO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MIDANIUM (IVP) 5 MG/5ML</a:t>
                      </a:r>
                      <a:endParaRPr lang="nn-N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OP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0,1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088783"/>
                  </a:ext>
                </a:extLst>
              </a:tr>
              <a:tr h="36198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500-03-06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2017/32113/0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01Jul2017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05909990010493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LIGNOCAINUM H/CHLOR. -TYP U 2%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OP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0,3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21,22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1405277"/>
                  </a:ext>
                </a:extLst>
              </a:tr>
              <a:tr h="37221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500-03-06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2017/32113/0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01Jul2017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08715131021870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n-NO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FENTANYL WZF 0,1 MG/2ML (I-N) 0,1 MG/2ML</a:t>
                      </a:r>
                      <a:endParaRPr lang="nn-N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SZT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1,21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412599"/>
                  </a:ext>
                </a:extLst>
              </a:tr>
            </a:tbl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9D397ED1-DC1B-4934-BA34-8B3A42B5BE89}"/>
              </a:ext>
            </a:extLst>
          </p:cNvPr>
          <p:cNvSpPr txBox="1"/>
          <p:nvPr/>
        </p:nvSpPr>
        <p:spPr>
          <a:xfrm>
            <a:off x="623393" y="4814624"/>
            <a:ext cx="99940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C00000"/>
                </a:solidFill>
              </a:rPr>
              <a:t>Nieprawidłowa jednostka miary  (IPP 0,04G) i koszt jednostki (</a:t>
            </a:r>
            <a:r>
              <a:rPr lang="pl-PL" dirty="0" err="1">
                <a:solidFill>
                  <a:srgbClr val="C00000"/>
                </a:solidFill>
              </a:rPr>
              <a:t>Midanium</a:t>
            </a:r>
            <a:r>
              <a:rPr lang="pl-PL" dirty="0">
                <a:solidFill>
                  <a:srgbClr val="C00000"/>
                </a:solidFill>
              </a:rPr>
              <a:t> 5mg/5ml).</a:t>
            </a:r>
          </a:p>
        </p:txBody>
      </p:sp>
    </p:spTree>
    <p:extLst>
      <p:ext uri="{BB962C8B-B14F-4D97-AF65-F5344CB8AC3E}">
        <p14:creationId xmlns:p14="http://schemas.microsoft.com/office/powerpoint/2010/main" val="2467626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F5B2AE7-C6B6-421C-BCC9-B8EC661B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/>
              <a:t>Wyroby medyczne – plik WM</a:t>
            </a:r>
            <a:endParaRPr lang="pl-PL" sz="1050" dirty="0"/>
          </a:p>
        </p:txBody>
      </p:sp>
      <p:graphicFrame>
        <p:nvGraphicFramePr>
          <p:cNvPr id="6" name="Symbol zastępczy zawartości 6">
            <a:extLst>
              <a:ext uri="{FF2B5EF4-FFF2-40B4-BE49-F238E27FC236}">
                <a16:creationId xmlns:a16="http://schemas.microsoft.com/office/drawing/2014/main" id="{78A2B92C-B91E-440F-8803-17C17923C1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6723065"/>
              </p:ext>
            </p:extLst>
          </p:nvPr>
        </p:nvGraphicFramePr>
        <p:xfrm>
          <a:off x="783191" y="1350227"/>
          <a:ext cx="10171852" cy="476250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760818">
                  <a:extLst>
                    <a:ext uri="{9D8B030D-6E8A-4147-A177-3AD203B41FA5}">
                      <a16:colId xmlns:a16="http://schemas.microsoft.com/office/drawing/2014/main" val="2551658978"/>
                    </a:ext>
                  </a:extLst>
                </a:gridCol>
                <a:gridCol w="853576">
                  <a:extLst>
                    <a:ext uri="{9D8B030D-6E8A-4147-A177-3AD203B41FA5}">
                      <a16:colId xmlns:a16="http://schemas.microsoft.com/office/drawing/2014/main" val="1779693281"/>
                    </a:ext>
                  </a:extLst>
                </a:gridCol>
                <a:gridCol w="896984">
                  <a:extLst>
                    <a:ext uri="{9D8B030D-6E8A-4147-A177-3AD203B41FA5}">
                      <a16:colId xmlns:a16="http://schemas.microsoft.com/office/drawing/2014/main" val="1681540763"/>
                    </a:ext>
                  </a:extLst>
                </a:gridCol>
                <a:gridCol w="1002339">
                  <a:extLst>
                    <a:ext uri="{9D8B030D-6E8A-4147-A177-3AD203B41FA5}">
                      <a16:colId xmlns:a16="http://schemas.microsoft.com/office/drawing/2014/main" val="2760653591"/>
                    </a:ext>
                  </a:extLst>
                </a:gridCol>
                <a:gridCol w="2002292">
                  <a:extLst>
                    <a:ext uri="{9D8B030D-6E8A-4147-A177-3AD203B41FA5}">
                      <a16:colId xmlns:a16="http://schemas.microsoft.com/office/drawing/2014/main" val="852758900"/>
                    </a:ext>
                  </a:extLst>
                </a:gridCol>
                <a:gridCol w="1039446">
                  <a:extLst>
                    <a:ext uri="{9D8B030D-6E8A-4147-A177-3AD203B41FA5}">
                      <a16:colId xmlns:a16="http://schemas.microsoft.com/office/drawing/2014/main" val="5541731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029104976"/>
                    </a:ext>
                  </a:extLst>
                </a:gridCol>
                <a:gridCol w="1211385">
                  <a:extLst>
                    <a:ext uri="{9D8B030D-6E8A-4147-A177-3AD203B41FA5}">
                      <a16:colId xmlns:a16="http://schemas.microsoft.com/office/drawing/2014/main" val="273970437"/>
                    </a:ext>
                  </a:extLst>
                </a:gridCol>
                <a:gridCol w="881012">
                  <a:extLst>
                    <a:ext uri="{9D8B030D-6E8A-4147-A177-3AD203B41FA5}">
                      <a16:colId xmlns:a16="http://schemas.microsoft.com/office/drawing/2014/main" val="587354533"/>
                    </a:ext>
                  </a:extLst>
                </a:gridCol>
              </a:tblGrid>
              <a:tr h="51054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NR_OPK_WM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NR_KS</a:t>
                      </a:r>
                      <a:endParaRPr lang="pl-PL" sz="13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DATA_WYK</a:t>
                      </a:r>
                      <a:endParaRPr lang="pl-PL" sz="13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EAN</a:t>
                      </a:r>
                      <a:endParaRPr lang="pl-PL" sz="13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NAZWA_WM</a:t>
                      </a:r>
                      <a:endParaRPr lang="pl-PL" sz="13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JEDN_MIARY_WM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LICZBA_ZUZYTYCH_JEDN_MIARY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KOSZT_JEDNOSTKI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ID_REKORDU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74315"/>
                  </a:ext>
                </a:extLst>
              </a:tr>
              <a:tr h="51054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500-03-06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2017/32113/0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01.07.2017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1111111111111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VENFLON PRO SAFETY 1,1 20GA (RÓŻOWY) BD-393224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SZT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2,3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5235007"/>
                  </a:ext>
                </a:extLst>
              </a:tr>
              <a:tr h="51054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500-03-06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2017/32113/0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01.07.2017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2222222222222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USTNIK JEDNORAZOWY MAJ-1632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SZT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5,45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351633"/>
                  </a:ext>
                </a:extLst>
              </a:tr>
              <a:tr h="51054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500-03-06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2017/32113/0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01.07.2017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3333333333333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STRZYKAWKA CIŚNIENIOWA-INFLATOR PL4000...177/622510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SZT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45,28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8427776"/>
                  </a:ext>
                </a:extLst>
              </a:tr>
              <a:tr h="51054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500-03-06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2017/32113/0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01.07.2017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4444444444444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SERWETA WŁÓKNINOWA NIEJAŁOWA 250X90CM MA-133-SETF-016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SZT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2,43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2742672"/>
                  </a:ext>
                </a:extLst>
              </a:tr>
              <a:tr h="51054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500-03-06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2017/32113/0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01.07.2017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5555555555555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SERWETA WŁÓKNINOWA JAŁOWA 80CMX90CM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SZT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1,2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8836987"/>
                  </a:ext>
                </a:extLst>
              </a:tr>
              <a:tr h="51054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500-03-06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2017/32113/0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01.07.2017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6666666666666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RĘKAWICE NITRYLOWE BEZPUDROWE R-M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OP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0,1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20,23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6478585"/>
                  </a:ext>
                </a:extLst>
              </a:tr>
              <a:tr h="51054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500-03-06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2017/32113/0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01.07.2017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7777777777777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RĘKAWICE LATEKSOWE R-L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OP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0,04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8,1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5902488"/>
                  </a:ext>
                </a:extLst>
              </a:tr>
              <a:tr h="51054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500-03-06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2017/32113/0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01.07.2017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8888888888888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PLASTER DO MOCOWANIA VENFLONÓW JAŁ./ELASTOPOR/5.1X7.6 811012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SZT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0,01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14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8419171"/>
                  </a:ext>
                </a:extLst>
              </a:tr>
            </a:tbl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402A35A6-F553-44A5-B329-E862155869A8}"/>
              </a:ext>
            </a:extLst>
          </p:cNvPr>
          <p:cNvSpPr txBox="1"/>
          <p:nvPr/>
        </p:nvSpPr>
        <p:spPr>
          <a:xfrm>
            <a:off x="385699" y="6268670"/>
            <a:ext cx="99940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C00000"/>
                </a:solidFill>
              </a:rPr>
              <a:t>Zawyżone zużycie ustników jednorazowych.</a:t>
            </a:r>
          </a:p>
        </p:txBody>
      </p:sp>
    </p:spTree>
    <p:extLst>
      <p:ext uri="{BB962C8B-B14F-4D97-AF65-F5344CB8AC3E}">
        <p14:creationId xmlns:p14="http://schemas.microsoft.com/office/powerpoint/2010/main" val="2224766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F5B2AE7-C6B6-421C-BCC9-B8EC661B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/>
              <a:t>Wyroby medyczne – plik WM</a:t>
            </a:r>
            <a:endParaRPr lang="pl-PL" sz="1050" dirty="0"/>
          </a:p>
        </p:txBody>
      </p:sp>
      <p:graphicFrame>
        <p:nvGraphicFramePr>
          <p:cNvPr id="6" name="Symbol zastępczy zawartości 6">
            <a:extLst>
              <a:ext uri="{FF2B5EF4-FFF2-40B4-BE49-F238E27FC236}">
                <a16:creationId xmlns:a16="http://schemas.microsoft.com/office/drawing/2014/main" id="{78A2B92C-B91E-440F-8803-17C17923C1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4278366"/>
              </p:ext>
            </p:extLst>
          </p:nvPr>
        </p:nvGraphicFramePr>
        <p:xfrm>
          <a:off x="727969" y="1403493"/>
          <a:ext cx="9871968" cy="378106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738388">
                  <a:extLst>
                    <a:ext uri="{9D8B030D-6E8A-4147-A177-3AD203B41FA5}">
                      <a16:colId xmlns:a16="http://schemas.microsoft.com/office/drawing/2014/main" val="2551658978"/>
                    </a:ext>
                  </a:extLst>
                </a:gridCol>
                <a:gridCol w="921736">
                  <a:extLst>
                    <a:ext uri="{9D8B030D-6E8A-4147-A177-3AD203B41FA5}">
                      <a16:colId xmlns:a16="http://schemas.microsoft.com/office/drawing/2014/main" val="1779693281"/>
                    </a:ext>
                  </a:extLst>
                </a:gridCol>
                <a:gridCol w="777214">
                  <a:extLst>
                    <a:ext uri="{9D8B030D-6E8A-4147-A177-3AD203B41FA5}">
                      <a16:colId xmlns:a16="http://schemas.microsoft.com/office/drawing/2014/main" val="1681540763"/>
                    </a:ext>
                  </a:extLst>
                </a:gridCol>
                <a:gridCol w="972788">
                  <a:extLst>
                    <a:ext uri="{9D8B030D-6E8A-4147-A177-3AD203B41FA5}">
                      <a16:colId xmlns:a16="http://schemas.microsoft.com/office/drawing/2014/main" val="2760653591"/>
                    </a:ext>
                  </a:extLst>
                </a:gridCol>
                <a:gridCol w="2110793">
                  <a:extLst>
                    <a:ext uri="{9D8B030D-6E8A-4147-A177-3AD203B41FA5}">
                      <a16:colId xmlns:a16="http://schemas.microsoft.com/office/drawing/2014/main" val="852758900"/>
                    </a:ext>
                  </a:extLst>
                </a:gridCol>
                <a:gridCol w="1110700">
                  <a:extLst>
                    <a:ext uri="{9D8B030D-6E8A-4147-A177-3AD203B41FA5}">
                      <a16:colId xmlns:a16="http://schemas.microsoft.com/office/drawing/2014/main" val="554173103"/>
                    </a:ext>
                  </a:extLst>
                </a:gridCol>
                <a:gridCol w="1358284">
                  <a:extLst>
                    <a:ext uri="{9D8B030D-6E8A-4147-A177-3AD203B41FA5}">
                      <a16:colId xmlns:a16="http://schemas.microsoft.com/office/drawing/2014/main" val="4029104976"/>
                    </a:ext>
                  </a:extLst>
                </a:gridCol>
                <a:gridCol w="1047565">
                  <a:extLst>
                    <a:ext uri="{9D8B030D-6E8A-4147-A177-3AD203B41FA5}">
                      <a16:colId xmlns:a16="http://schemas.microsoft.com/office/drawing/2014/main" val="273970437"/>
                    </a:ext>
                  </a:extLst>
                </a:gridCol>
                <a:gridCol w="834500">
                  <a:extLst>
                    <a:ext uri="{9D8B030D-6E8A-4147-A177-3AD203B41FA5}">
                      <a16:colId xmlns:a16="http://schemas.microsoft.com/office/drawing/2014/main" val="587354533"/>
                    </a:ext>
                  </a:extLst>
                </a:gridCol>
              </a:tblGrid>
              <a:tr h="420118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NR_OPK_WM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NR_KS</a:t>
                      </a:r>
                      <a:endParaRPr lang="pl-PL" sz="13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DATA_WYK</a:t>
                      </a:r>
                      <a:endParaRPr lang="pl-PL" sz="13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EAN</a:t>
                      </a:r>
                      <a:endParaRPr lang="pl-PL" sz="13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NAZWA_WM</a:t>
                      </a:r>
                      <a:endParaRPr lang="pl-PL" sz="13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JEDN_MIARY_WM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LICZBA_ZUZYTYCH_JEDN_MIARY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KOSZT_JEDNOSTKI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ID_REKORDU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74315"/>
                  </a:ext>
                </a:extLst>
              </a:tr>
              <a:tr h="42011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500-03-06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2017/32113/0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01.07.2017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9999999999999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OMNIPAQUE 350MG JODU/1 ML (755MG/ML)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SZT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0,2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57,52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5235007"/>
                  </a:ext>
                </a:extLst>
              </a:tr>
              <a:tr h="42011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500-03-06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2017/32113/0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01.07.2017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1212121212121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KOMPRESY GAZOWE NIEJAŁOWE 10CMX10CM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OP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0,1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13,56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351633"/>
                  </a:ext>
                </a:extLst>
              </a:tr>
              <a:tr h="42011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500-03-06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2017/32113/0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01.07.2017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1313131313131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IGŁA JEDNORAZ. UŻYTKU R-1.2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OP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0,03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3,72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8427776"/>
                  </a:ext>
                </a:extLst>
              </a:tr>
              <a:tr h="42011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500-03-06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2017/32113/0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01.07.2017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1414141414141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FARTUCH HIG.Z.FOLII CIENKIEJ 1XUZ./8%VAT/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SZT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0,15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2742672"/>
                  </a:ext>
                </a:extLst>
              </a:tr>
              <a:tr h="42011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500-03-06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2017/32113/0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01.07.2017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1515151515151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ELEKTRODA EKG FEL-50 FEL-50A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SZT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0,22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8836987"/>
                  </a:ext>
                </a:extLst>
              </a:tr>
              <a:tr h="42011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500-03-06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2017/32113/0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01.07.2017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1616161616161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CEWNIK DO PODAWANIA TLENU PRZEZ NOS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SZT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0,78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6478585"/>
                  </a:ext>
                </a:extLst>
              </a:tr>
              <a:tr h="42011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500-03-01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2017/32113/0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01.07.2017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1717171717171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PLASTER ELASTOPOR HYPOAL.(STER) 5CMX7,2CM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OP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0,03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12,02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16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5902488"/>
                  </a:ext>
                </a:extLst>
              </a:tr>
              <a:tr h="42011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500-03-01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2017/32113/0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01.07.2017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1818181818181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KOMPRESY GAZOWE STERYLNE  7,5CMX7,5CM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OP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1,19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8419171"/>
                  </a:ext>
                </a:extLst>
              </a:tr>
            </a:tbl>
          </a:graphicData>
        </a:graphic>
      </p:graphicFrame>
      <p:sp>
        <p:nvSpPr>
          <p:cNvPr id="2" name="pole tekstowe 1">
            <a:extLst>
              <a:ext uri="{FF2B5EF4-FFF2-40B4-BE49-F238E27FC236}">
                <a16:creationId xmlns:a16="http://schemas.microsoft.com/office/drawing/2014/main" id="{6D9AC283-52FD-4ADD-9AFF-B09BE7BB705B}"/>
              </a:ext>
            </a:extLst>
          </p:cNvPr>
          <p:cNvSpPr txBox="1"/>
          <p:nvPr/>
        </p:nvSpPr>
        <p:spPr>
          <a:xfrm>
            <a:off x="816746" y="5424256"/>
            <a:ext cx="9783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C00000"/>
                </a:solidFill>
              </a:rPr>
              <a:t>Brak kosztu balonu do poszerzania przełyku</a:t>
            </a:r>
          </a:p>
        </p:txBody>
      </p:sp>
    </p:spTree>
    <p:extLst>
      <p:ext uri="{BB962C8B-B14F-4D97-AF65-F5344CB8AC3E}">
        <p14:creationId xmlns:p14="http://schemas.microsoft.com/office/powerpoint/2010/main" val="3225261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F5B2AE7-C6B6-421C-BCC9-B8EC661B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/>
              <a:t>Procedury– plik PR</a:t>
            </a:r>
          </a:p>
        </p:txBody>
      </p:sp>
      <p:graphicFrame>
        <p:nvGraphicFramePr>
          <p:cNvPr id="6" name="Symbol zastępczy zawartości 6">
            <a:extLst>
              <a:ext uri="{FF2B5EF4-FFF2-40B4-BE49-F238E27FC236}">
                <a16:creationId xmlns:a16="http://schemas.microsoft.com/office/drawing/2014/main" id="{0440F603-8A9E-48FD-88B4-7740CA2495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9609827"/>
              </p:ext>
            </p:extLst>
          </p:nvPr>
        </p:nvGraphicFramePr>
        <p:xfrm>
          <a:off x="623393" y="1331943"/>
          <a:ext cx="10397891" cy="306324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671389">
                  <a:extLst>
                    <a:ext uri="{9D8B030D-6E8A-4147-A177-3AD203B41FA5}">
                      <a16:colId xmlns:a16="http://schemas.microsoft.com/office/drawing/2014/main" val="2551658978"/>
                    </a:ext>
                  </a:extLst>
                </a:gridCol>
                <a:gridCol w="753243">
                  <a:extLst>
                    <a:ext uri="{9D8B030D-6E8A-4147-A177-3AD203B41FA5}">
                      <a16:colId xmlns:a16="http://schemas.microsoft.com/office/drawing/2014/main" val="1779693281"/>
                    </a:ext>
                  </a:extLst>
                </a:gridCol>
                <a:gridCol w="791549">
                  <a:extLst>
                    <a:ext uri="{9D8B030D-6E8A-4147-A177-3AD203B41FA5}">
                      <a16:colId xmlns:a16="http://schemas.microsoft.com/office/drawing/2014/main" val="1681540763"/>
                    </a:ext>
                  </a:extLst>
                </a:gridCol>
                <a:gridCol w="884520">
                  <a:extLst>
                    <a:ext uri="{9D8B030D-6E8A-4147-A177-3AD203B41FA5}">
                      <a16:colId xmlns:a16="http://schemas.microsoft.com/office/drawing/2014/main" val="2760653591"/>
                    </a:ext>
                  </a:extLst>
                </a:gridCol>
                <a:gridCol w="1175102">
                  <a:extLst>
                    <a:ext uri="{9D8B030D-6E8A-4147-A177-3AD203B41FA5}">
                      <a16:colId xmlns:a16="http://schemas.microsoft.com/office/drawing/2014/main" val="852758900"/>
                    </a:ext>
                  </a:extLst>
                </a:gridCol>
                <a:gridCol w="658225">
                  <a:extLst>
                    <a:ext uri="{9D8B030D-6E8A-4147-A177-3AD203B41FA5}">
                      <a16:colId xmlns:a16="http://schemas.microsoft.com/office/drawing/2014/main" val="554173103"/>
                    </a:ext>
                  </a:extLst>
                </a:gridCol>
                <a:gridCol w="2447290">
                  <a:extLst>
                    <a:ext uri="{9D8B030D-6E8A-4147-A177-3AD203B41FA5}">
                      <a16:colId xmlns:a16="http://schemas.microsoft.com/office/drawing/2014/main" val="4029104976"/>
                    </a:ext>
                  </a:extLst>
                </a:gridCol>
                <a:gridCol w="935103">
                  <a:extLst>
                    <a:ext uri="{9D8B030D-6E8A-4147-A177-3AD203B41FA5}">
                      <a16:colId xmlns:a16="http://schemas.microsoft.com/office/drawing/2014/main" val="273970437"/>
                    </a:ext>
                  </a:extLst>
                </a:gridCol>
                <a:gridCol w="861134">
                  <a:extLst>
                    <a:ext uri="{9D8B030D-6E8A-4147-A177-3AD203B41FA5}">
                      <a16:colId xmlns:a16="http://schemas.microsoft.com/office/drawing/2014/main" val="587354533"/>
                    </a:ext>
                  </a:extLst>
                </a:gridCol>
                <a:gridCol w="1220336">
                  <a:extLst>
                    <a:ext uri="{9D8B030D-6E8A-4147-A177-3AD203B41FA5}">
                      <a16:colId xmlns:a16="http://schemas.microsoft.com/office/drawing/2014/main" val="3072098694"/>
                    </a:ext>
                  </a:extLst>
                </a:gridCol>
              </a:tblGrid>
              <a:tr h="51054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NR_KS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NR_OPK_ZLEC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NR_OPK_PR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NR_KS_PR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DATA_WYK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ICD-9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NAZWA_PR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ILOSC_PR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KOSZT_PR 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ID_REKORDU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74315"/>
                  </a:ext>
                </a:extLst>
              </a:tr>
              <a:tr h="51054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2017/32113/0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500-03-01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500-07-02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XXXXXX/2017/1068196858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30.06.2017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O35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SÓD (NA)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2,84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5235007"/>
                  </a:ext>
                </a:extLst>
              </a:tr>
              <a:tr h="51054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2017/32113/0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500-03-01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500-07-02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XXXXXX/2017/1068196849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30.06.2017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N13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MOCZNIK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3,62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8836987"/>
                  </a:ext>
                </a:extLst>
              </a:tr>
              <a:tr h="51054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2017/32113/0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500-03-01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500-07-02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XXXXXX/2017/1068196842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30.06.2017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M37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KREATYNINA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4,082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3055149"/>
                  </a:ext>
                </a:extLst>
              </a:tr>
              <a:tr h="51054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2017/32113/0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500-03-01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500-03-01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XXXXXX/2017/1068182685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30.06.2017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42.92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ROZSZERZANIE PRZEŁYKU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2588</a:t>
                      </a:r>
                      <a:endParaRPr lang="pl-PL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088783"/>
                  </a:ext>
                </a:extLst>
              </a:tr>
              <a:tr h="51054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2017/32113/0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500-03-01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500-03-01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XXXXXX/2017/1068174124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30.06.2017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45.131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EZOFAGOGASTRODUODENOSKOPIA [EGD]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239</a:t>
                      </a:r>
                      <a:endParaRPr lang="pl-PL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979417"/>
                  </a:ext>
                </a:extLst>
              </a:tr>
            </a:tbl>
          </a:graphicData>
        </a:graphic>
      </p:graphicFrame>
      <p:sp>
        <p:nvSpPr>
          <p:cNvPr id="4" name="Dymek mowy: owalny 3">
            <a:extLst>
              <a:ext uri="{FF2B5EF4-FFF2-40B4-BE49-F238E27FC236}">
                <a16:creationId xmlns:a16="http://schemas.microsoft.com/office/drawing/2014/main" id="{B75DD643-5D85-42B7-B2D7-ACDF1F482F56}"/>
              </a:ext>
            </a:extLst>
          </p:cNvPr>
          <p:cNvSpPr/>
          <p:nvPr/>
        </p:nvSpPr>
        <p:spPr bwMode="auto">
          <a:xfrm>
            <a:off x="3111062" y="5143467"/>
            <a:ext cx="7030982" cy="1309869"/>
          </a:xfrm>
          <a:prstGeom prst="wedgeEllipseCallout">
            <a:avLst>
              <a:gd name="adj1" fmla="val 39128"/>
              <a:gd name="adj2" fmla="val -105000"/>
            </a:avLst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 postępowaniu dla </a:t>
            </a:r>
            <a:r>
              <a:rPr lang="pl-PL" sz="1600" dirty="0">
                <a:latin typeface="Arial" panose="020B0604020202020204" pitchFamily="34" charset="0"/>
              </a:rPr>
              <a:t>sekcji F i G d</a:t>
            </a:r>
            <a:r>
              <a:rPr kumimoji="0" lang="pl-P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ane dla powyższych procedur </a:t>
            </a:r>
            <a:r>
              <a:rPr kumimoji="0" lang="pl-PL" sz="16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muszą zostać przekazane szczegółowo</a:t>
            </a:r>
            <a:r>
              <a:rPr kumimoji="0" lang="pl-P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(poprzez plik PR_HR), jedynie opcjonalnie w postaci cennika</a:t>
            </a:r>
          </a:p>
        </p:txBody>
      </p:sp>
    </p:spTree>
    <p:extLst>
      <p:ext uri="{BB962C8B-B14F-4D97-AF65-F5344CB8AC3E}">
        <p14:creationId xmlns:p14="http://schemas.microsoft.com/office/powerpoint/2010/main" val="3232709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F5B2AE7-C6B6-421C-BCC9-B8EC661B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/>
              <a:t>Personel zabiegowy – plik PR_HR</a:t>
            </a:r>
          </a:p>
        </p:txBody>
      </p:sp>
      <p:graphicFrame>
        <p:nvGraphicFramePr>
          <p:cNvPr id="7" name="Symbol zastępczy zawartości 6">
            <a:extLst>
              <a:ext uri="{FF2B5EF4-FFF2-40B4-BE49-F238E27FC236}">
                <a16:creationId xmlns:a16="http://schemas.microsoft.com/office/drawing/2014/main" id="{CB6EB0D4-818A-4011-8265-F62BBA9B54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6680005"/>
              </p:ext>
            </p:extLst>
          </p:nvPr>
        </p:nvGraphicFramePr>
        <p:xfrm>
          <a:off x="623393" y="1456717"/>
          <a:ext cx="10704514" cy="101346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878029">
                  <a:extLst>
                    <a:ext uri="{9D8B030D-6E8A-4147-A177-3AD203B41FA5}">
                      <a16:colId xmlns:a16="http://schemas.microsoft.com/office/drawing/2014/main" val="2551658978"/>
                    </a:ext>
                  </a:extLst>
                </a:gridCol>
                <a:gridCol w="807276">
                  <a:extLst>
                    <a:ext uri="{9D8B030D-6E8A-4147-A177-3AD203B41FA5}">
                      <a16:colId xmlns:a16="http://schemas.microsoft.com/office/drawing/2014/main" val="1779693281"/>
                    </a:ext>
                  </a:extLst>
                </a:gridCol>
                <a:gridCol w="891419">
                  <a:extLst>
                    <a:ext uri="{9D8B030D-6E8A-4147-A177-3AD203B41FA5}">
                      <a16:colId xmlns:a16="http://schemas.microsoft.com/office/drawing/2014/main" val="1681540763"/>
                    </a:ext>
                  </a:extLst>
                </a:gridCol>
                <a:gridCol w="772357">
                  <a:extLst>
                    <a:ext uri="{9D8B030D-6E8A-4147-A177-3AD203B41FA5}">
                      <a16:colId xmlns:a16="http://schemas.microsoft.com/office/drawing/2014/main" val="2760653591"/>
                    </a:ext>
                  </a:extLst>
                </a:gridCol>
                <a:gridCol w="988638">
                  <a:extLst>
                    <a:ext uri="{9D8B030D-6E8A-4147-A177-3AD203B41FA5}">
                      <a16:colId xmlns:a16="http://schemas.microsoft.com/office/drawing/2014/main" val="852758900"/>
                    </a:ext>
                  </a:extLst>
                </a:gridCol>
                <a:gridCol w="1652752">
                  <a:extLst>
                    <a:ext uri="{9D8B030D-6E8A-4147-A177-3AD203B41FA5}">
                      <a16:colId xmlns:a16="http://schemas.microsoft.com/office/drawing/2014/main" val="554173103"/>
                    </a:ext>
                  </a:extLst>
                </a:gridCol>
                <a:gridCol w="881958">
                  <a:extLst>
                    <a:ext uri="{9D8B030D-6E8A-4147-A177-3AD203B41FA5}">
                      <a16:colId xmlns:a16="http://schemas.microsoft.com/office/drawing/2014/main" val="4029104976"/>
                    </a:ext>
                  </a:extLst>
                </a:gridCol>
                <a:gridCol w="1115518">
                  <a:extLst>
                    <a:ext uri="{9D8B030D-6E8A-4147-A177-3AD203B41FA5}">
                      <a16:colId xmlns:a16="http://schemas.microsoft.com/office/drawing/2014/main" val="273970437"/>
                    </a:ext>
                  </a:extLst>
                </a:gridCol>
                <a:gridCol w="718741">
                  <a:extLst>
                    <a:ext uri="{9D8B030D-6E8A-4147-A177-3AD203B41FA5}">
                      <a16:colId xmlns:a16="http://schemas.microsoft.com/office/drawing/2014/main" val="587354533"/>
                    </a:ext>
                  </a:extLst>
                </a:gridCol>
                <a:gridCol w="1145569">
                  <a:extLst>
                    <a:ext uri="{9D8B030D-6E8A-4147-A177-3AD203B41FA5}">
                      <a16:colId xmlns:a16="http://schemas.microsoft.com/office/drawing/2014/main" val="3072098694"/>
                    </a:ext>
                  </a:extLst>
                </a:gridCol>
                <a:gridCol w="852257">
                  <a:extLst>
                    <a:ext uri="{9D8B030D-6E8A-4147-A177-3AD203B41FA5}">
                      <a16:colId xmlns:a16="http://schemas.microsoft.com/office/drawing/2014/main" val="476494371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NR_KS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NR_KS_PR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DATA_WYK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CZAS_PR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NR_OPK_HR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NAZWA_HR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ILOSC_HR</a:t>
                      </a:r>
                      <a:r>
                        <a:rPr lang="pl-PL" b="0" dirty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pl-PL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CZAS_JEDNEGO_HR</a:t>
                      </a:r>
                      <a:r>
                        <a:rPr lang="pl-PL" b="0" dirty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pl-PL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KOSZT_HR</a:t>
                      </a:r>
                      <a:r>
                        <a:rPr lang="pl-PL" b="0" dirty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pl-PL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KOSZT_HR_RODZAJ</a:t>
                      </a:r>
                      <a:r>
                        <a:rPr lang="pl-PL" b="0" dirty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pl-PL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ID_REKORDU</a:t>
                      </a:r>
                      <a:r>
                        <a:rPr lang="pl-PL" b="0" dirty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pl-PL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74315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2017/32113/0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XXXXXX/2017/1068182685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30.06.2017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00:45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500-03-01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LEKARZ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00:45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78,88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65235007"/>
                  </a:ext>
                </a:extLst>
              </a:tr>
            </a:tbl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id="{74AF8F57-963B-41DF-9EA0-560BAB987EA2}"/>
              </a:ext>
            </a:extLst>
          </p:cNvPr>
          <p:cNvSpPr txBox="1"/>
          <p:nvPr/>
        </p:nvSpPr>
        <p:spPr>
          <a:xfrm>
            <a:off x="810087" y="3923009"/>
            <a:ext cx="99940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C00000"/>
                </a:solidFill>
              </a:rPr>
              <a:t>Brak wymienionych wszystkich osób personelu biorących udział w zabiegu</a:t>
            </a:r>
          </a:p>
        </p:txBody>
      </p:sp>
    </p:spTree>
    <p:extLst>
      <p:ext uri="{BB962C8B-B14F-4D97-AF65-F5344CB8AC3E}">
        <p14:creationId xmlns:p14="http://schemas.microsoft.com/office/powerpoint/2010/main" val="2499396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F5B2AE7-C6B6-421C-BCC9-B8EC661B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z="2400" dirty="0"/>
              <a:t>Wpływ jakości danych na wycenę hospitalizacji – grupa F03</a:t>
            </a:r>
          </a:p>
        </p:txBody>
      </p:sp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41EAED82-C99C-4DB8-A80C-25C386850B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3854974"/>
              </p:ext>
            </p:extLst>
          </p:nvPr>
        </p:nvGraphicFramePr>
        <p:xfrm>
          <a:off x="852255" y="1828800"/>
          <a:ext cx="10644327" cy="4297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id="{ACACBCB7-A79F-4FCB-A67E-4FB91656E925}"/>
              </a:ext>
            </a:extLst>
          </p:cNvPr>
          <p:cNvSpPr/>
          <p:nvPr/>
        </p:nvSpPr>
        <p:spPr bwMode="auto">
          <a:xfrm>
            <a:off x="2542310" y="1600200"/>
            <a:ext cx="2379518" cy="45720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2400" dirty="0">
                <a:solidFill>
                  <a:schemeClr val="tx1"/>
                </a:solidFill>
                <a:latin typeface="Arial" panose="020B0604020202020204" pitchFamily="34" charset="0"/>
              </a:rPr>
              <a:t>p</a:t>
            </a:r>
            <a:r>
              <a:rPr kumimoji="0" 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oprawne dane</a:t>
            </a:r>
          </a:p>
        </p:txBody>
      </p:sp>
      <p:sp>
        <p:nvSpPr>
          <p:cNvPr id="10" name="Prostokąt: zaokrąglone rogi 9">
            <a:extLst>
              <a:ext uri="{FF2B5EF4-FFF2-40B4-BE49-F238E27FC236}">
                <a16:creationId xmlns:a16="http://schemas.microsoft.com/office/drawing/2014/main" id="{44724892-E516-4D06-AF68-399659112E7F}"/>
              </a:ext>
            </a:extLst>
          </p:cNvPr>
          <p:cNvSpPr/>
          <p:nvPr/>
        </p:nvSpPr>
        <p:spPr bwMode="auto">
          <a:xfrm>
            <a:off x="7738281" y="1600200"/>
            <a:ext cx="1911409" cy="45720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2400" dirty="0">
                <a:solidFill>
                  <a:srgbClr val="FF0000"/>
                </a:solidFill>
                <a:latin typeface="Arial" panose="020B0604020202020204" pitchFamily="34" charset="0"/>
              </a:rPr>
              <a:t>błędne</a:t>
            </a:r>
            <a:r>
              <a:rPr kumimoji="0" lang="pl-PL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dane</a:t>
            </a:r>
          </a:p>
        </p:txBody>
      </p:sp>
    </p:spTree>
    <p:extLst>
      <p:ext uri="{BB962C8B-B14F-4D97-AF65-F5344CB8AC3E}">
        <p14:creationId xmlns:p14="http://schemas.microsoft.com/office/powerpoint/2010/main" val="94795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981200" y="1412777"/>
            <a:ext cx="8229600" cy="4608511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6" name="Symbol zastępczy zawartości 1"/>
          <p:cNvSpPr txBox="1">
            <a:spLocks/>
          </p:cNvSpPr>
          <p:nvPr/>
        </p:nvSpPr>
        <p:spPr bwMode="auto">
          <a:xfrm>
            <a:off x="1437184" y="384941"/>
            <a:ext cx="8331224" cy="5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pl-PL" sz="2400" b="1" dirty="0">
                <a:solidFill>
                  <a:srgbClr val="177291"/>
                </a:solidFill>
                <a:latin typeface="+mj-lt"/>
                <a:ea typeface="+mj-ea"/>
                <a:cs typeface="+mj-cs"/>
              </a:rPr>
              <a:t>Choroby wątroby, dróg żółciowych, trzustki i </a:t>
            </a:r>
            <a:r>
              <a:rPr lang="pl-PL" altLang="pl-PL" sz="2400" b="1" dirty="0">
                <a:solidFill>
                  <a:srgbClr val="177291"/>
                </a:solidFill>
                <a:latin typeface="+mj-lt"/>
                <a:ea typeface="+mj-ea"/>
                <a:cs typeface="+mj-cs"/>
              </a:rPr>
              <a:t>śledziony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pl-PL" sz="1800" i="1" kern="0" dirty="0">
              <a:solidFill>
                <a:srgbClr val="FF0000"/>
              </a:solidFill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740E9AE5-AA0E-46C3-971F-3016B28B9B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64303"/>
              </p:ext>
            </p:extLst>
          </p:nvPr>
        </p:nvGraphicFramePr>
        <p:xfrm>
          <a:off x="2351584" y="1844825"/>
          <a:ext cx="7416824" cy="4505292"/>
        </p:xfrm>
        <a:graphic>
          <a:graphicData uri="http://schemas.openxmlformats.org/drawingml/2006/table">
            <a:tbl>
              <a:tblPr/>
              <a:tblGrid>
                <a:gridCol w="1944216">
                  <a:extLst>
                    <a:ext uri="{9D8B030D-6E8A-4147-A177-3AD203B41FA5}">
                      <a16:colId xmlns:a16="http://schemas.microsoft.com/office/drawing/2014/main" val="2370372224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4249231563"/>
                    </a:ext>
                  </a:extLst>
                </a:gridCol>
                <a:gridCol w="1250827">
                  <a:extLst>
                    <a:ext uri="{9D8B030D-6E8A-4147-A177-3AD203B41FA5}">
                      <a16:colId xmlns:a16="http://schemas.microsoft.com/office/drawing/2014/main" val="782841482"/>
                    </a:ext>
                  </a:extLst>
                </a:gridCol>
                <a:gridCol w="1125437">
                  <a:extLst>
                    <a:ext uri="{9D8B030D-6E8A-4147-A177-3AD203B41FA5}">
                      <a16:colId xmlns:a16="http://schemas.microsoft.com/office/drawing/2014/main" val="3675576587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1650867452"/>
                    </a:ext>
                  </a:extLst>
                </a:gridCol>
              </a:tblGrid>
              <a:tr h="88519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Liczba hospitalizacji w 2019 r.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udział % w kategorii szpitala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Liczba hospitalizacji w WB19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udział % w kategorii szpitala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094063"/>
                  </a:ext>
                </a:extLst>
              </a:tr>
              <a:tr h="29506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POZA SIECIĄ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4 775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C5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C1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237311"/>
                  </a:ext>
                </a:extLst>
              </a:tr>
              <a:tr h="39106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SZPITAL I STOPNIA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84 780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31,5%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464647"/>
                  </a:ext>
                </a:extLst>
              </a:tr>
              <a:tr h="33953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SZPITAL II STOPNIA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59 174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4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10,4%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4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80399"/>
                  </a:ext>
                </a:extLst>
              </a:tr>
              <a:tr h="36177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SZPITAL III STOPNIA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61 976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E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3 516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4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454976"/>
                  </a:ext>
                </a:extLst>
              </a:tr>
              <a:tr h="373243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SZPITAL OGÓLNOPOLSKI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48 880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C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4 346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46,6%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5680327"/>
                  </a:ext>
                </a:extLst>
              </a:tr>
              <a:tr h="373243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SZPITAL ONKOLOGICZNY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7 081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C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366125"/>
                  </a:ext>
                </a:extLst>
              </a:tr>
              <a:tr h="373243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SZPITAL PEDIATRYCZNY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148617"/>
                  </a:ext>
                </a:extLst>
              </a:tr>
              <a:tr h="297006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SZPITAL PULMONOLOGICZNY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2 028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C0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061075"/>
                  </a:ext>
                </a:extLst>
              </a:tr>
              <a:tr h="19906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Suma końcowa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268 987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9 331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591011"/>
                  </a:ext>
                </a:extLst>
              </a:tr>
            </a:tbl>
          </a:graphicData>
        </a:graphic>
      </p:graphicFrame>
      <p:sp>
        <p:nvSpPr>
          <p:cNvPr id="5" name="Symbol zastępczy zawartości 1">
            <a:extLst>
              <a:ext uri="{FF2B5EF4-FFF2-40B4-BE49-F238E27FC236}">
                <a16:creationId xmlns:a16="http://schemas.microsoft.com/office/drawing/2014/main" id="{B712F8D3-7AE0-4738-AACD-33E6A8401359}"/>
              </a:ext>
            </a:extLst>
          </p:cNvPr>
          <p:cNvSpPr txBox="1">
            <a:spLocks/>
          </p:cNvSpPr>
          <p:nvPr/>
        </p:nvSpPr>
        <p:spPr bwMode="auto">
          <a:xfrm>
            <a:off x="2351584" y="997439"/>
            <a:ext cx="4873360" cy="83067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pl-PL" sz="1800" i="1" kern="0" dirty="0">
                <a:latin typeface="Calibri" panose="020F0502020204030204" pitchFamily="34" charset="0"/>
                <a:cs typeface="Times New Roman" panose="02020603050405020304" pitchFamily="18" charset="0"/>
              </a:rPr>
              <a:t>Liczba hospitalizacji w 2019 r. – 268 987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pl-PL" sz="1800" i="1" kern="0" dirty="0">
                <a:latin typeface="Calibri" panose="020F0502020204030204" pitchFamily="34" charset="0"/>
                <a:cs typeface="Times New Roman" panose="02020603050405020304" pitchFamily="18" charset="0"/>
              </a:rPr>
              <a:t>Liczba hospitalizacji w ramach WB19 – 9 331 (3%)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pl-PL" sz="1800" i="1" kern="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pl-PL" sz="1800" i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12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534FF6AE-1CB1-4E63-BBB4-8C6E83F6D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2777"/>
            <a:ext cx="4894555" cy="111233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pl-PL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Liczba hospitalizacji w 2019 r. – 113 </a:t>
            </a:r>
          </a:p>
          <a:p>
            <a:r>
              <a:rPr lang="pl-PL" sz="1800" dirty="0">
                <a:solidFill>
                  <a:srgbClr val="000000"/>
                </a:solidFill>
                <a:latin typeface="Calibri" panose="020F0502020204030204" pitchFamily="34" charset="0"/>
              </a:rPr>
              <a:t>Liczba pacjentów - 112</a:t>
            </a:r>
          </a:p>
          <a:p>
            <a:r>
              <a:rPr lang="pl-PL" sz="1800" dirty="0">
                <a:solidFill>
                  <a:srgbClr val="000000"/>
                </a:solidFill>
                <a:latin typeface="Calibri" panose="020F0502020204030204" pitchFamily="34" charset="0"/>
              </a:rPr>
              <a:t>Długość hospitalizacji - mediana (dni) -  5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B489F14D-8D1B-452F-BCDE-485EFAC31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314" y="450800"/>
            <a:ext cx="7138988" cy="562074"/>
          </a:xfrm>
        </p:spPr>
        <p:txBody>
          <a:bodyPr/>
          <a:lstStyle/>
          <a:p>
            <a:r>
              <a:rPr lang="pl-PL" dirty="0"/>
              <a:t>G12 – </a:t>
            </a:r>
            <a:r>
              <a:rPr lang="pl-PL" b="1" dirty="0"/>
              <a:t>Duże zabiegi wątroby*</a:t>
            </a:r>
            <a:br>
              <a:rPr lang="pl-PL" b="1" dirty="0"/>
            </a:br>
            <a:endParaRPr lang="pl-PL" dirty="0"/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CCC4B15E-1B04-47BF-A0DA-9E9334892F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3559010"/>
              </p:ext>
            </p:extLst>
          </p:nvPr>
        </p:nvGraphicFramePr>
        <p:xfrm>
          <a:off x="389744" y="2545495"/>
          <a:ext cx="4410112" cy="1787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id="{8AFDDA3C-1DBA-41C6-AAC8-13FDBD0CE6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5075174"/>
              </p:ext>
            </p:extLst>
          </p:nvPr>
        </p:nvGraphicFramePr>
        <p:xfrm>
          <a:off x="4247886" y="2392228"/>
          <a:ext cx="7434448" cy="2074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C53B2F3-88D1-401B-89A4-30DB2705EE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779177"/>
              </p:ext>
            </p:extLst>
          </p:nvPr>
        </p:nvGraphicFramePr>
        <p:xfrm>
          <a:off x="659396" y="4441428"/>
          <a:ext cx="10088381" cy="2050812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162142">
                  <a:extLst>
                    <a:ext uri="{9D8B030D-6E8A-4147-A177-3AD203B41FA5}">
                      <a16:colId xmlns:a16="http://schemas.microsoft.com/office/drawing/2014/main" val="1610829588"/>
                    </a:ext>
                  </a:extLst>
                </a:gridCol>
                <a:gridCol w="5044191">
                  <a:extLst>
                    <a:ext uri="{9D8B030D-6E8A-4147-A177-3AD203B41FA5}">
                      <a16:colId xmlns:a16="http://schemas.microsoft.com/office/drawing/2014/main" val="1786780117"/>
                    </a:ext>
                  </a:extLst>
                </a:gridCol>
                <a:gridCol w="2052293">
                  <a:extLst>
                    <a:ext uri="{9D8B030D-6E8A-4147-A177-3AD203B41FA5}">
                      <a16:colId xmlns:a16="http://schemas.microsoft.com/office/drawing/2014/main" val="3357710465"/>
                    </a:ext>
                  </a:extLst>
                </a:gridCol>
                <a:gridCol w="1829755">
                  <a:extLst>
                    <a:ext uri="{9D8B030D-6E8A-4147-A177-3AD203B41FA5}">
                      <a16:colId xmlns:a16="http://schemas.microsoft.com/office/drawing/2014/main" val="2942354649"/>
                    </a:ext>
                  </a:extLst>
                </a:gridCol>
              </a:tblGrid>
              <a:tr h="58777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baseline="0" dirty="0">
                          <a:solidFill>
                            <a:srgbClr val="FFFFFF"/>
                          </a:solidFill>
                          <a:effectLst/>
                        </a:rPr>
                        <a:t>kod </a:t>
                      </a:r>
                      <a:r>
                        <a:rPr lang="pl-PL" sz="1600" b="1" u="none" strike="noStrike" baseline="0" dirty="0" err="1">
                          <a:solidFill>
                            <a:srgbClr val="FFFFFF"/>
                          </a:solidFill>
                          <a:effectLst/>
                        </a:rPr>
                        <a:t>icd</a:t>
                      </a:r>
                      <a:r>
                        <a:rPr lang="pl-PL" sz="1600" b="1" u="none" strike="noStrike" baseline="0" dirty="0">
                          <a:solidFill>
                            <a:srgbClr val="FFFFFF"/>
                          </a:solidFill>
                          <a:effectLst/>
                        </a:rPr>
                        <a:t> 9</a:t>
                      </a:r>
                      <a:endParaRPr lang="pl-PL" sz="1600" b="1" i="0" u="none" strike="noStrike" baseline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baseline="0" dirty="0">
                          <a:solidFill>
                            <a:srgbClr val="FFFFFF"/>
                          </a:solidFill>
                          <a:effectLst/>
                        </a:rPr>
                        <a:t>Najczęstsze procedury w grupie</a:t>
                      </a:r>
                      <a:endParaRPr lang="pl-PL" sz="1600" b="1" i="0" u="none" strike="noStrike" baseline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baseline="0" dirty="0">
                          <a:solidFill>
                            <a:srgbClr val="FFFFFF"/>
                          </a:solidFill>
                          <a:effectLst/>
                        </a:rPr>
                        <a:t>Liczba hospitalizacji w NFZ w 2019r.</a:t>
                      </a:r>
                      <a:endParaRPr lang="pl-PL" sz="1600" b="1" i="0" u="none" strike="noStrike" baseline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baseline="0" dirty="0">
                          <a:solidFill>
                            <a:srgbClr val="FFFFFF"/>
                          </a:solidFill>
                          <a:effectLst/>
                        </a:rPr>
                        <a:t>Udział %</a:t>
                      </a:r>
                      <a:endParaRPr lang="pl-PL" sz="1600" b="1" i="0" u="none" strike="noStrike" baseline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109880"/>
                  </a:ext>
                </a:extLst>
              </a:tr>
              <a:tr h="24045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baseline="0" dirty="0">
                          <a:solidFill>
                            <a:srgbClr val="FFFFFF"/>
                          </a:solidFill>
                          <a:effectLst/>
                        </a:rPr>
                        <a:t>50.21</a:t>
                      </a:r>
                      <a:endParaRPr lang="pl-PL" sz="1600" b="1" i="0" u="none" strike="noStrike" baseline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baseline="0" dirty="0">
                          <a:solidFill>
                            <a:srgbClr val="FFFFFF"/>
                          </a:solidFill>
                          <a:effectLst/>
                        </a:rPr>
                        <a:t>Marsupializacja zmiany wątroby</a:t>
                      </a:r>
                      <a:endParaRPr lang="pl-PL" sz="1600" b="1" i="0" u="none" strike="noStrike" baseline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u="none" strike="noStrike" baseline="0">
                          <a:solidFill>
                            <a:srgbClr val="FFFFFF"/>
                          </a:solidFill>
                          <a:effectLst/>
                        </a:rPr>
                        <a:t>44</a:t>
                      </a:r>
                      <a:endParaRPr lang="pl-PL" sz="1600" b="0" i="0" u="none" strike="noStrike" baseline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u="none" strike="noStrike" baseline="0">
                          <a:solidFill>
                            <a:srgbClr val="FFFFFF"/>
                          </a:solidFill>
                          <a:effectLst/>
                        </a:rPr>
                        <a:t>37,93%</a:t>
                      </a:r>
                      <a:endParaRPr lang="pl-PL" sz="1600" b="0" i="0" u="none" strike="noStrike" baseline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64712748"/>
                  </a:ext>
                </a:extLst>
              </a:tr>
              <a:tr h="24045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baseline="0" dirty="0">
                          <a:solidFill>
                            <a:srgbClr val="FFFFFF"/>
                          </a:solidFill>
                          <a:effectLst/>
                        </a:rPr>
                        <a:t>50.291</a:t>
                      </a:r>
                      <a:endParaRPr lang="pl-PL" sz="1600" b="1" i="0" u="none" strike="noStrike" baseline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baseline="0">
                          <a:solidFill>
                            <a:srgbClr val="FFFFFF"/>
                          </a:solidFill>
                          <a:effectLst/>
                        </a:rPr>
                        <a:t>Kauteryzacja zmiany wątroby</a:t>
                      </a:r>
                      <a:endParaRPr lang="pl-PL" sz="1600" b="1" i="0" u="none" strike="noStrike" baseline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u="none" strike="noStrike" baseline="0">
                          <a:solidFill>
                            <a:srgbClr val="FFFFFF"/>
                          </a:solidFill>
                          <a:effectLst/>
                        </a:rPr>
                        <a:t>3</a:t>
                      </a:r>
                      <a:endParaRPr lang="pl-PL" sz="1600" b="0" i="0" u="none" strike="noStrike" baseline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u="none" strike="noStrike" baseline="0">
                          <a:solidFill>
                            <a:srgbClr val="FFFFFF"/>
                          </a:solidFill>
                          <a:effectLst/>
                        </a:rPr>
                        <a:t>2,59%</a:t>
                      </a:r>
                      <a:endParaRPr lang="pl-PL" sz="1600" b="0" i="0" u="none" strike="noStrike" baseline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12059673"/>
                  </a:ext>
                </a:extLst>
              </a:tr>
              <a:tr h="24045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baseline="0" dirty="0">
                          <a:solidFill>
                            <a:srgbClr val="FFFFFF"/>
                          </a:solidFill>
                          <a:effectLst/>
                        </a:rPr>
                        <a:t>50.292</a:t>
                      </a:r>
                      <a:endParaRPr lang="pl-PL" sz="1600" b="1" i="0" u="none" strike="noStrike" baseline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baseline="0">
                          <a:solidFill>
                            <a:srgbClr val="FFFFFF"/>
                          </a:solidFill>
                          <a:effectLst/>
                        </a:rPr>
                        <a:t>Wyłuszczenie zmiany wątroby</a:t>
                      </a:r>
                      <a:endParaRPr lang="pl-PL" sz="1600" b="1" i="0" u="none" strike="noStrike" baseline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u="none" strike="noStrike" baseline="0">
                          <a:solidFill>
                            <a:srgbClr val="FFFFFF"/>
                          </a:solidFill>
                          <a:effectLst/>
                        </a:rPr>
                        <a:t>19</a:t>
                      </a:r>
                      <a:endParaRPr lang="pl-PL" sz="1600" b="0" i="0" u="none" strike="noStrike" baseline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u="none" strike="noStrike" baseline="0">
                          <a:solidFill>
                            <a:srgbClr val="FFFFFF"/>
                          </a:solidFill>
                          <a:effectLst/>
                        </a:rPr>
                        <a:t>16,38%</a:t>
                      </a:r>
                      <a:endParaRPr lang="pl-PL" sz="1600" b="0" i="0" u="none" strike="noStrike" baseline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5921058"/>
                  </a:ext>
                </a:extLst>
              </a:tr>
              <a:tr h="24045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baseline="0" dirty="0">
                          <a:solidFill>
                            <a:srgbClr val="FFFFFF"/>
                          </a:solidFill>
                          <a:effectLst/>
                        </a:rPr>
                        <a:t>50.299</a:t>
                      </a:r>
                      <a:endParaRPr lang="pl-PL" sz="1600" b="1" i="0" u="none" strike="noStrike" baseline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baseline="0">
                          <a:solidFill>
                            <a:srgbClr val="FFFFFF"/>
                          </a:solidFill>
                          <a:effectLst/>
                        </a:rPr>
                        <a:t>Zniszczenie zmiany wątroby - inne</a:t>
                      </a:r>
                      <a:endParaRPr lang="pl-PL" sz="1600" b="1" i="0" u="none" strike="noStrike" baseline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u="none" strike="noStrike" baseline="0">
                          <a:solidFill>
                            <a:srgbClr val="FFFFFF"/>
                          </a:solidFill>
                          <a:effectLst/>
                        </a:rPr>
                        <a:t>46</a:t>
                      </a:r>
                      <a:endParaRPr lang="pl-PL" sz="1600" b="0" i="0" u="none" strike="noStrike" baseline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u="none" strike="noStrike" baseline="0">
                          <a:solidFill>
                            <a:srgbClr val="FFFFFF"/>
                          </a:solidFill>
                          <a:effectLst/>
                        </a:rPr>
                        <a:t>39,66%</a:t>
                      </a:r>
                      <a:endParaRPr lang="pl-PL" sz="1600" b="0" i="0" u="none" strike="noStrike" baseline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17133361"/>
                  </a:ext>
                </a:extLst>
              </a:tr>
              <a:tr h="39184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baseline="0" dirty="0">
                          <a:solidFill>
                            <a:srgbClr val="FFFFFF"/>
                          </a:solidFill>
                          <a:effectLst/>
                        </a:rPr>
                        <a:t>51.991</a:t>
                      </a:r>
                      <a:endParaRPr lang="pl-PL" sz="1600" b="1" i="0" u="none" strike="noStrike" baseline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baseline="0">
                          <a:solidFill>
                            <a:srgbClr val="FFFFFF"/>
                          </a:solidFill>
                          <a:effectLst/>
                        </a:rPr>
                        <a:t>Wprowadzenie lub wymiana protezy dróg żółciowych</a:t>
                      </a:r>
                      <a:endParaRPr lang="pl-PL" sz="1600" b="1" i="0" u="none" strike="noStrike" baseline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u="none" strike="noStrike" baseline="0">
                          <a:solidFill>
                            <a:srgbClr val="FFFFFF"/>
                          </a:solidFill>
                          <a:effectLst/>
                        </a:rPr>
                        <a:t>4</a:t>
                      </a:r>
                      <a:endParaRPr lang="pl-PL" sz="1600" b="0" i="0" u="none" strike="noStrike" baseline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u="none" strike="noStrike" baseline="0" dirty="0">
                          <a:solidFill>
                            <a:srgbClr val="FFFFFF"/>
                          </a:solidFill>
                          <a:effectLst/>
                        </a:rPr>
                        <a:t>3,45%</a:t>
                      </a:r>
                      <a:endParaRPr lang="pl-PL" sz="1600" b="0" i="0" u="none" strike="noStrike" baseline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57944702"/>
                  </a:ext>
                </a:extLst>
              </a:tr>
            </a:tbl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id="{AC6CE2BF-5197-4AC6-B0D5-D096A067554F}"/>
              </a:ext>
            </a:extLst>
          </p:cNvPr>
          <p:cNvSpPr txBox="1"/>
          <p:nvPr/>
        </p:nvSpPr>
        <p:spPr>
          <a:xfrm>
            <a:off x="659396" y="947075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/>
              <a:t>Dane NFZ</a:t>
            </a:r>
          </a:p>
        </p:txBody>
      </p:sp>
    </p:spTree>
    <p:extLst>
      <p:ext uri="{BB962C8B-B14F-4D97-AF65-F5344CB8AC3E}">
        <p14:creationId xmlns:p14="http://schemas.microsoft.com/office/powerpoint/2010/main" val="27498077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467AB63F-4248-41E2-9AE9-7FA61ABEB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584" y="1625339"/>
            <a:ext cx="5510087" cy="851029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pl-PL" sz="1800" dirty="0"/>
              <a:t>Struktura świadczeniodawców NFZ v WB19</a:t>
            </a:r>
          </a:p>
          <a:p>
            <a:r>
              <a:rPr lang="pl-PL" sz="1800" dirty="0">
                <a:solidFill>
                  <a:srgbClr val="000000"/>
                </a:solidFill>
                <a:latin typeface="Calibri" panose="020F0502020204030204" pitchFamily="34" charset="0"/>
              </a:rPr>
              <a:t>Liczba hospitalizacji z WB19 – 14 (12%)</a:t>
            </a:r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135E9860-5D7E-4FD0-A200-07AD2113D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G12 – </a:t>
            </a:r>
            <a:r>
              <a:rPr lang="pl-PL" b="1" dirty="0"/>
              <a:t>Duże zabiegi wątroby*</a:t>
            </a:r>
            <a:endParaRPr lang="pl-PL" dirty="0"/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A80627D9-AA7C-438C-8339-F32A386592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786336"/>
              </p:ext>
            </p:extLst>
          </p:nvPr>
        </p:nvGraphicFramePr>
        <p:xfrm>
          <a:off x="2351584" y="2492896"/>
          <a:ext cx="6778950" cy="3446740"/>
        </p:xfrm>
        <a:graphic>
          <a:graphicData uri="http://schemas.openxmlformats.org/drawingml/2006/table">
            <a:tbl>
              <a:tblPr/>
              <a:tblGrid>
                <a:gridCol w="2046010">
                  <a:extLst>
                    <a:ext uri="{9D8B030D-6E8A-4147-A177-3AD203B41FA5}">
                      <a16:colId xmlns:a16="http://schemas.microsoft.com/office/drawing/2014/main" val="291578657"/>
                    </a:ext>
                  </a:extLst>
                </a:gridCol>
                <a:gridCol w="1183235">
                  <a:extLst>
                    <a:ext uri="{9D8B030D-6E8A-4147-A177-3AD203B41FA5}">
                      <a16:colId xmlns:a16="http://schemas.microsoft.com/office/drawing/2014/main" val="1548443129"/>
                    </a:ext>
                  </a:extLst>
                </a:gridCol>
                <a:gridCol w="1183235">
                  <a:extLst>
                    <a:ext uri="{9D8B030D-6E8A-4147-A177-3AD203B41FA5}">
                      <a16:colId xmlns:a16="http://schemas.microsoft.com/office/drawing/2014/main" val="2522023055"/>
                    </a:ext>
                  </a:extLst>
                </a:gridCol>
                <a:gridCol w="1183235">
                  <a:extLst>
                    <a:ext uri="{9D8B030D-6E8A-4147-A177-3AD203B41FA5}">
                      <a16:colId xmlns:a16="http://schemas.microsoft.com/office/drawing/2014/main" val="1427333372"/>
                    </a:ext>
                  </a:extLst>
                </a:gridCol>
                <a:gridCol w="1183235">
                  <a:extLst>
                    <a:ext uri="{9D8B030D-6E8A-4147-A177-3AD203B41FA5}">
                      <a16:colId xmlns:a16="http://schemas.microsoft.com/office/drawing/2014/main" val="3979871981"/>
                    </a:ext>
                  </a:extLst>
                </a:gridCol>
              </a:tblGrid>
              <a:tr h="819467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Liczba hospitalizacji w NFZ w 2019 r.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udział % w kategorii szpitala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Liczba hospitalizacji w WB19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udział % w kategorii szpitala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688180"/>
                  </a:ext>
                </a:extLst>
              </a:tr>
              <a:tr h="33266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POZA SIECIĄ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7F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465538"/>
                  </a:ext>
                </a:extLst>
              </a:tr>
              <a:tr h="380166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SZPITAL I STOPNIA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861720"/>
                  </a:ext>
                </a:extLst>
              </a:tr>
              <a:tr h="380166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SZPITAL II STOPNIA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9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21,5%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B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835857"/>
                  </a:ext>
                </a:extLst>
              </a:tr>
              <a:tr h="380166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SZPITAL III STOPNIA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78,5%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2959559"/>
                  </a:ext>
                </a:extLst>
              </a:tr>
              <a:tr h="380166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SZPITAL OGÓLNOPOLSKI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049172"/>
                  </a:ext>
                </a:extLst>
              </a:tr>
              <a:tr h="380166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SZPITAL ONKOLOGICZNY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527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0189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ymbol zastępczy zawartości 1">
            <a:extLst>
              <a:ext uri="{FF2B5EF4-FFF2-40B4-BE49-F238E27FC236}">
                <a16:creationId xmlns:a16="http://schemas.microsoft.com/office/drawing/2014/main" id="{6BA1B7F1-1384-4C32-8D7F-B3BD1B08B4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6859100"/>
              </p:ext>
            </p:extLst>
          </p:nvPr>
        </p:nvGraphicFramePr>
        <p:xfrm>
          <a:off x="609600" y="1412779"/>
          <a:ext cx="10972800" cy="471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ytuł 4">
            <a:extLst>
              <a:ext uri="{FF2B5EF4-FFF2-40B4-BE49-F238E27FC236}">
                <a16:creationId xmlns:a16="http://schemas.microsoft.com/office/drawing/2014/main" id="{8F5B2AE7-C6B6-421C-BCC9-B8EC661B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/>
              <a:t>Zasady przekazywania danych szczegółowych (DSZ)</a:t>
            </a:r>
          </a:p>
        </p:txBody>
      </p:sp>
    </p:spTree>
    <p:extLst>
      <p:ext uri="{BB962C8B-B14F-4D97-AF65-F5344CB8AC3E}">
        <p14:creationId xmlns:p14="http://schemas.microsoft.com/office/powerpoint/2010/main" val="33629517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5DEE68CC-A05E-4313-A6AF-04400F7DD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372" y="260648"/>
            <a:ext cx="7138988" cy="562074"/>
          </a:xfrm>
        </p:spPr>
        <p:txBody>
          <a:bodyPr/>
          <a:lstStyle/>
          <a:p>
            <a:r>
              <a:rPr lang="pl-PL" dirty="0"/>
              <a:t>Wykres zależności kosztów PL, WM i PR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AA30140-C3E0-453A-B523-F2D88A8F5CFC}"/>
              </a:ext>
            </a:extLst>
          </p:cNvPr>
          <p:cNvSpPr txBox="1"/>
          <p:nvPr/>
        </p:nvSpPr>
        <p:spPr>
          <a:xfrm>
            <a:off x="1943565" y="1418241"/>
            <a:ext cx="5996531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1800" dirty="0"/>
              <a:t>WB17-  </a:t>
            </a:r>
            <a:r>
              <a:rPr lang="pl-PL" dirty="0"/>
              <a:t>2</a:t>
            </a:r>
            <a:r>
              <a:rPr lang="pl-PL" sz="1800" dirty="0"/>
              <a:t> hospitalizację</a:t>
            </a:r>
          </a:p>
        </p:txBody>
      </p:sp>
      <p:graphicFrame>
        <p:nvGraphicFramePr>
          <p:cNvPr id="11" name="Symbol zastępczy zawartości 10">
            <a:extLst>
              <a:ext uri="{FF2B5EF4-FFF2-40B4-BE49-F238E27FC236}">
                <a16:creationId xmlns:a16="http://schemas.microsoft.com/office/drawing/2014/main" id="{80A5E1F0-CD87-4746-99EF-972D68B51E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7576203"/>
              </p:ext>
            </p:extLst>
          </p:nvPr>
        </p:nvGraphicFramePr>
        <p:xfrm>
          <a:off x="1139252" y="1744338"/>
          <a:ext cx="9913495" cy="4853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852507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3">
            <a:extLst>
              <a:ext uri="{FF2B5EF4-FFF2-40B4-BE49-F238E27FC236}">
                <a16:creationId xmlns:a16="http://schemas.microsoft.com/office/drawing/2014/main" id="{07DA00F5-C41F-4E85-99DB-9BBE6C0ABBA9}"/>
              </a:ext>
            </a:extLst>
          </p:cNvPr>
          <p:cNvSpPr txBox="1">
            <a:spLocks/>
          </p:cNvSpPr>
          <p:nvPr/>
        </p:nvSpPr>
        <p:spPr bwMode="auto">
          <a:xfrm>
            <a:off x="9685539" y="1164491"/>
            <a:ext cx="2866642" cy="142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l-PL" altLang="pl-PL" sz="2400" b="1" i="0" dirty="0" smtClean="0">
                <a:solidFill>
                  <a:srgbClr val="17729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000" kern="0" dirty="0" err="1"/>
              <a:t>Opis</a:t>
            </a:r>
            <a:r>
              <a:rPr lang="en-US" sz="3000" kern="0" dirty="0"/>
              <a:t> </a:t>
            </a:r>
            <a:r>
              <a:rPr lang="en-US" sz="3000" kern="0" dirty="0" err="1"/>
              <a:t>przypadku</a:t>
            </a:r>
            <a:r>
              <a:rPr lang="pl-PL" sz="3000" kern="0" dirty="0"/>
              <a:t> 1 </a:t>
            </a:r>
            <a:endParaRPr lang="en-US" sz="3000" kern="0" dirty="0"/>
          </a:p>
        </p:txBody>
      </p:sp>
      <p:sp>
        <p:nvSpPr>
          <p:cNvPr id="10" name="Symbol zastępczy zawartości 4">
            <a:extLst>
              <a:ext uri="{FF2B5EF4-FFF2-40B4-BE49-F238E27FC236}">
                <a16:creationId xmlns:a16="http://schemas.microsoft.com/office/drawing/2014/main" id="{A14A230C-5DFE-4ED7-BB4D-65C57E86D796}"/>
              </a:ext>
            </a:extLst>
          </p:cNvPr>
          <p:cNvSpPr txBox="1">
            <a:spLocks/>
          </p:cNvSpPr>
          <p:nvPr/>
        </p:nvSpPr>
        <p:spPr bwMode="auto">
          <a:xfrm>
            <a:off x="9685539" y="3820568"/>
            <a:ext cx="2419350" cy="1169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35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FontTx/>
              <a:buNone/>
            </a:pPr>
            <a:r>
              <a:rPr lang="en-US" kern="0" dirty="0" err="1"/>
              <a:t>Pacjent</a:t>
            </a:r>
            <a:r>
              <a:rPr lang="en-US" kern="0" dirty="0"/>
              <a:t> </a:t>
            </a:r>
            <a:r>
              <a:rPr lang="pl-PL" kern="0" dirty="0"/>
              <a:t>Karol Nowak</a:t>
            </a: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pl-PL" kern="0" dirty="0"/>
              <a:t>przyjęty na Oddział chirurgii ogólnej z powodu rozpoznania </a:t>
            </a:r>
            <a:r>
              <a:rPr lang="pl-PL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C78.7</a:t>
            </a:r>
            <a:r>
              <a:rPr lang="pl-PL" sz="1600" b="0" i="0" u="none" strike="noStrike" kern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endParaRPr lang="en-US" kern="0" dirty="0"/>
          </a:p>
        </p:txBody>
      </p:sp>
      <p:pic>
        <p:nvPicPr>
          <p:cNvPr id="7" name="Symbol zastępczy zawartości 6" descr="Obraz zawierający osoba&#10;&#10;Opis wygenerowany automatycznie">
            <a:extLst>
              <a:ext uri="{FF2B5EF4-FFF2-40B4-BE49-F238E27FC236}">
                <a16:creationId xmlns:a16="http://schemas.microsoft.com/office/drawing/2014/main" id="{171F494F-CE59-4F2D-B41E-0CB57E2170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33" y="46132"/>
            <a:ext cx="9456383" cy="6527388"/>
          </a:xfr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F5D4348-FF5C-46CD-91A0-738308EBA91E}"/>
              </a:ext>
            </a:extLst>
          </p:cNvPr>
          <p:cNvSpPr txBox="1"/>
          <p:nvPr/>
        </p:nvSpPr>
        <p:spPr>
          <a:xfrm>
            <a:off x="2484082" y="6573520"/>
            <a:ext cx="483111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00" dirty="0"/>
              <a:t>źródło: https://adst.mp.pl/img/articles/diety_w_chorobach/abdominal-pain-2493327-640.jpg</a:t>
            </a:r>
          </a:p>
        </p:txBody>
      </p:sp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23F81027-2733-41A7-BC5A-DCEB83E874EF}"/>
              </a:ext>
            </a:extLst>
          </p:cNvPr>
          <p:cNvSpPr/>
          <p:nvPr/>
        </p:nvSpPr>
        <p:spPr bwMode="auto">
          <a:xfrm>
            <a:off x="9685539" y="2931759"/>
            <a:ext cx="2419350" cy="756133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grupa G12</a:t>
            </a:r>
          </a:p>
        </p:txBody>
      </p:sp>
    </p:spTree>
    <p:extLst>
      <p:ext uri="{BB962C8B-B14F-4D97-AF65-F5344CB8AC3E}">
        <p14:creationId xmlns:p14="http://schemas.microsoft.com/office/powerpoint/2010/main" val="273298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36CD4917-E711-4266-BAD7-D330FED12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Przebieg hospitalizacji pacjenta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541BD6C-08C3-47DA-8A9F-D813D86009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 altLang="pl-PL" dirty="0">
              <a:solidFill>
                <a:srgbClr val="000000"/>
              </a:solidFill>
            </a:endParaRPr>
          </a:p>
        </p:txBody>
      </p:sp>
      <p:graphicFrame>
        <p:nvGraphicFramePr>
          <p:cNvPr id="8" name="Symbol zastępczy zawartości 7">
            <a:extLst>
              <a:ext uri="{FF2B5EF4-FFF2-40B4-BE49-F238E27FC236}">
                <a16:creationId xmlns:a16="http://schemas.microsoft.com/office/drawing/2014/main" id="{AFF215D7-3265-47C7-81A9-E18D66F814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9717275"/>
              </p:ext>
            </p:extLst>
          </p:nvPr>
        </p:nvGraphicFramePr>
        <p:xfrm>
          <a:off x="609600" y="1412779"/>
          <a:ext cx="10972800" cy="471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54281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F5B2AE7-C6B6-421C-BCC9-B8EC661B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/>
              <a:t>Dane ogólne pacjenta – plik OG</a:t>
            </a:r>
          </a:p>
        </p:txBody>
      </p:sp>
      <p:graphicFrame>
        <p:nvGraphicFramePr>
          <p:cNvPr id="6" name="Symbol zastępczy zawartości 3">
            <a:extLst>
              <a:ext uri="{FF2B5EF4-FFF2-40B4-BE49-F238E27FC236}">
                <a16:creationId xmlns:a16="http://schemas.microsoft.com/office/drawing/2014/main" id="{5EF6573A-CB2F-42C6-8D41-E9031B49F9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6362875"/>
              </p:ext>
            </p:extLst>
          </p:nvPr>
        </p:nvGraphicFramePr>
        <p:xfrm>
          <a:off x="878889" y="1803492"/>
          <a:ext cx="9951868" cy="643439"/>
        </p:xfrm>
        <a:graphic>
          <a:graphicData uri="http://schemas.openxmlformats.org/drawingml/2006/table">
            <a:tbl>
              <a:tblPr firstRow="1">
                <a:tableStyleId>{72833802-FEF1-4C79-8D5D-14CF1EAF98D9}</a:tableStyleId>
              </a:tblPr>
              <a:tblGrid>
                <a:gridCol w="1719759">
                  <a:extLst>
                    <a:ext uri="{9D8B030D-6E8A-4147-A177-3AD203B41FA5}">
                      <a16:colId xmlns:a16="http://schemas.microsoft.com/office/drawing/2014/main" val="2585652737"/>
                    </a:ext>
                  </a:extLst>
                </a:gridCol>
                <a:gridCol w="1892471">
                  <a:extLst>
                    <a:ext uri="{9D8B030D-6E8A-4147-A177-3AD203B41FA5}">
                      <a16:colId xmlns:a16="http://schemas.microsoft.com/office/drawing/2014/main" val="1741212968"/>
                    </a:ext>
                  </a:extLst>
                </a:gridCol>
                <a:gridCol w="2222659">
                  <a:extLst>
                    <a:ext uri="{9D8B030D-6E8A-4147-A177-3AD203B41FA5}">
                      <a16:colId xmlns:a16="http://schemas.microsoft.com/office/drawing/2014/main" val="587800187"/>
                    </a:ext>
                  </a:extLst>
                </a:gridCol>
                <a:gridCol w="1840418">
                  <a:extLst>
                    <a:ext uri="{9D8B030D-6E8A-4147-A177-3AD203B41FA5}">
                      <a16:colId xmlns:a16="http://schemas.microsoft.com/office/drawing/2014/main" val="1925514199"/>
                    </a:ext>
                  </a:extLst>
                </a:gridCol>
                <a:gridCol w="2276561">
                  <a:extLst>
                    <a:ext uri="{9D8B030D-6E8A-4147-A177-3AD203B41FA5}">
                      <a16:colId xmlns:a16="http://schemas.microsoft.com/office/drawing/2014/main" val="2672374795"/>
                    </a:ext>
                  </a:extLst>
                </a:gridCol>
              </a:tblGrid>
              <a:tr h="333442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200" b="0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NR_KS</a:t>
                      </a:r>
                      <a:endParaRPr lang="pl-PL" sz="12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7522" marT="15630" marB="7815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200" b="0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ID_PACJENTA</a:t>
                      </a:r>
                      <a:endParaRPr lang="pl-PL" sz="12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7522" marT="15630" marB="7815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200" b="0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DATA_PRZYJ</a:t>
                      </a:r>
                      <a:endParaRPr lang="pl-PL" sz="12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7522" marT="15630" marB="7815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200" b="0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DATA_ZAK</a:t>
                      </a:r>
                      <a:endParaRPr lang="pl-PL" sz="12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7522" marT="15630" marB="7815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200" b="0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ID_REKORDU</a:t>
                      </a:r>
                      <a:endParaRPr lang="pl-PL" sz="12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7522" marT="15630" marB="7815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8466848"/>
                  </a:ext>
                </a:extLst>
              </a:tr>
              <a:tr h="30999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yyyyyyyyyyy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08.08.2017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10.08.2017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3322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58326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F5B2AE7-C6B6-421C-BCC9-B8EC661B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/>
              <a:t>Ruch międzyoddziałowy – plik SM</a:t>
            </a:r>
            <a:endParaRPr lang="pl-PL" sz="1050" dirty="0"/>
          </a:p>
        </p:txBody>
      </p:sp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D3C05D23-FBE9-4CB1-9F5C-416739D120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552201"/>
              </p:ext>
            </p:extLst>
          </p:nvPr>
        </p:nvGraphicFramePr>
        <p:xfrm>
          <a:off x="739355" y="1594176"/>
          <a:ext cx="10713289" cy="1042493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997802">
                  <a:extLst>
                    <a:ext uri="{9D8B030D-6E8A-4147-A177-3AD203B41FA5}">
                      <a16:colId xmlns:a16="http://schemas.microsoft.com/office/drawing/2014/main" val="3407363918"/>
                    </a:ext>
                  </a:extLst>
                </a:gridCol>
                <a:gridCol w="851852">
                  <a:extLst>
                    <a:ext uri="{9D8B030D-6E8A-4147-A177-3AD203B41FA5}">
                      <a16:colId xmlns:a16="http://schemas.microsoft.com/office/drawing/2014/main" val="238713587"/>
                    </a:ext>
                  </a:extLst>
                </a:gridCol>
                <a:gridCol w="1568922">
                  <a:extLst>
                    <a:ext uri="{9D8B030D-6E8A-4147-A177-3AD203B41FA5}">
                      <a16:colId xmlns:a16="http://schemas.microsoft.com/office/drawing/2014/main" val="1200635881"/>
                    </a:ext>
                  </a:extLst>
                </a:gridCol>
                <a:gridCol w="1457796">
                  <a:extLst>
                    <a:ext uri="{9D8B030D-6E8A-4147-A177-3AD203B41FA5}">
                      <a16:colId xmlns:a16="http://schemas.microsoft.com/office/drawing/2014/main" val="2983901115"/>
                    </a:ext>
                  </a:extLst>
                </a:gridCol>
                <a:gridCol w="1208940">
                  <a:extLst>
                    <a:ext uri="{9D8B030D-6E8A-4147-A177-3AD203B41FA5}">
                      <a16:colId xmlns:a16="http://schemas.microsoft.com/office/drawing/2014/main" val="1032929108"/>
                    </a:ext>
                  </a:extLst>
                </a:gridCol>
                <a:gridCol w="1111970">
                  <a:extLst>
                    <a:ext uri="{9D8B030D-6E8A-4147-A177-3AD203B41FA5}">
                      <a16:colId xmlns:a16="http://schemas.microsoft.com/office/drawing/2014/main" val="643726113"/>
                    </a:ext>
                  </a:extLst>
                </a:gridCol>
                <a:gridCol w="870012">
                  <a:extLst>
                    <a:ext uri="{9D8B030D-6E8A-4147-A177-3AD203B41FA5}">
                      <a16:colId xmlns:a16="http://schemas.microsoft.com/office/drawing/2014/main" val="1971259939"/>
                    </a:ext>
                  </a:extLst>
                </a:gridCol>
                <a:gridCol w="967666">
                  <a:extLst>
                    <a:ext uri="{9D8B030D-6E8A-4147-A177-3AD203B41FA5}">
                      <a16:colId xmlns:a16="http://schemas.microsoft.com/office/drawing/2014/main" val="3657742659"/>
                    </a:ext>
                  </a:extLst>
                </a:gridCol>
                <a:gridCol w="999126">
                  <a:extLst>
                    <a:ext uri="{9D8B030D-6E8A-4147-A177-3AD203B41FA5}">
                      <a16:colId xmlns:a16="http://schemas.microsoft.com/office/drawing/2014/main" val="959584050"/>
                    </a:ext>
                  </a:extLst>
                </a:gridCol>
                <a:gridCol w="679203">
                  <a:extLst>
                    <a:ext uri="{9D8B030D-6E8A-4147-A177-3AD203B41FA5}">
                      <a16:colId xmlns:a16="http://schemas.microsoft.com/office/drawing/2014/main" val="1990137080"/>
                    </a:ext>
                  </a:extLst>
                </a:gridCol>
              </a:tblGrid>
              <a:tr h="560511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NR_OPK_SM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95" marR="4395" marT="439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NR_KS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95" marR="4395" marT="439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DATA_ROZP_POBYT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95" marR="4395" marT="439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DATA_ZAK_POBYT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95" marR="4395" marT="439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KOD_ZAKRESU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95" marR="4395" marT="439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KOD_PROD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1" marR="4541" marT="4541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ROZP_GL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1" marR="4541" marT="4541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ROZP_WSP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1" marR="4541" marT="4541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KROTNOSC_SM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1" marR="4541" marT="4541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ID_REKORDU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1" marR="4541" marT="4541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55507"/>
                  </a:ext>
                </a:extLst>
              </a:tr>
              <a:tr h="48198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500-127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08.08.2017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10.08.2017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03.4500.930.02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5.51.01.0007012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C78.7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BRAK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78205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23614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F5B2AE7-C6B6-421C-BCC9-B8EC661B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/>
              <a:t>Produkty lecznicze – plik PL</a:t>
            </a:r>
            <a:endParaRPr lang="pl-PL" sz="1050" dirty="0"/>
          </a:p>
        </p:txBody>
      </p:sp>
      <p:graphicFrame>
        <p:nvGraphicFramePr>
          <p:cNvPr id="6" name="Symbol zastępczy zawartości 6">
            <a:extLst>
              <a:ext uri="{FF2B5EF4-FFF2-40B4-BE49-F238E27FC236}">
                <a16:creationId xmlns:a16="http://schemas.microsoft.com/office/drawing/2014/main" id="{C0345A99-7313-49C0-8CB8-7BDEE78F05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1820109"/>
              </p:ext>
            </p:extLst>
          </p:nvPr>
        </p:nvGraphicFramePr>
        <p:xfrm>
          <a:off x="692457" y="1461187"/>
          <a:ext cx="10082245" cy="4992148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754116">
                  <a:extLst>
                    <a:ext uri="{9D8B030D-6E8A-4147-A177-3AD203B41FA5}">
                      <a16:colId xmlns:a16="http://schemas.microsoft.com/office/drawing/2014/main" val="2551658978"/>
                    </a:ext>
                  </a:extLst>
                </a:gridCol>
                <a:gridCol w="846056">
                  <a:extLst>
                    <a:ext uri="{9D8B030D-6E8A-4147-A177-3AD203B41FA5}">
                      <a16:colId xmlns:a16="http://schemas.microsoft.com/office/drawing/2014/main" val="1779693281"/>
                    </a:ext>
                  </a:extLst>
                </a:gridCol>
                <a:gridCol w="889083">
                  <a:extLst>
                    <a:ext uri="{9D8B030D-6E8A-4147-A177-3AD203B41FA5}">
                      <a16:colId xmlns:a16="http://schemas.microsoft.com/office/drawing/2014/main" val="1681540763"/>
                    </a:ext>
                  </a:extLst>
                </a:gridCol>
                <a:gridCol w="1177224">
                  <a:extLst>
                    <a:ext uri="{9D8B030D-6E8A-4147-A177-3AD203B41FA5}">
                      <a16:colId xmlns:a16="http://schemas.microsoft.com/office/drawing/2014/main" val="2760653591"/>
                    </a:ext>
                  </a:extLst>
                </a:gridCol>
                <a:gridCol w="2512381">
                  <a:extLst>
                    <a:ext uri="{9D8B030D-6E8A-4147-A177-3AD203B41FA5}">
                      <a16:colId xmlns:a16="http://schemas.microsoft.com/office/drawing/2014/main" val="852758900"/>
                    </a:ext>
                  </a:extLst>
                </a:gridCol>
                <a:gridCol w="985421">
                  <a:extLst>
                    <a:ext uri="{9D8B030D-6E8A-4147-A177-3AD203B41FA5}">
                      <a16:colId xmlns:a16="http://schemas.microsoft.com/office/drawing/2014/main" val="554173103"/>
                    </a:ext>
                  </a:extLst>
                </a:gridCol>
                <a:gridCol w="1127464">
                  <a:extLst>
                    <a:ext uri="{9D8B030D-6E8A-4147-A177-3AD203B41FA5}">
                      <a16:colId xmlns:a16="http://schemas.microsoft.com/office/drawing/2014/main" val="4029104976"/>
                    </a:ext>
                  </a:extLst>
                </a:gridCol>
                <a:gridCol w="896645">
                  <a:extLst>
                    <a:ext uri="{9D8B030D-6E8A-4147-A177-3AD203B41FA5}">
                      <a16:colId xmlns:a16="http://schemas.microsoft.com/office/drawing/2014/main" val="273970437"/>
                    </a:ext>
                  </a:extLst>
                </a:gridCol>
                <a:gridCol w="893855">
                  <a:extLst>
                    <a:ext uri="{9D8B030D-6E8A-4147-A177-3AD203B41FA5}">
                      <a16:colId xmlns:a16="http://schemas.microsoft.com/office/drawing/2014/main" val="587354533"/>
                    </a:ext>
                  </a:extLst>
                </a:gridCol>
              </a:tblGrid>
              <a:tr h="608579"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NR_OPK_PL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52" marR="6452" marT="64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NR_KS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52" marR="6452" marT="64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DATA_WYK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52" marR="6452" marT="64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EAN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52" marR="6452" marT="64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NAZWA_PL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52" marR="6452" marT="64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JEDN_MIARY_PL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55" marR="5255" marT="5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LICZBA_PODANYCH_JEDN_MIARY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55" marR="5255" marT="5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KOSZT_JEDNOSTKI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55" marR="5255" marT="5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ID_REKORDU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55" marR="5255" marT="5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74315"/>
                  </a:ext>
                </a:extLst>
              </a:tr>
              <a:tr h="64975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500-531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05909991282882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SOLUTIO RINGERI[ROZTWORY WIELOELEKTROLITOWE]- 1 OP. 500 ML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OP. 500 ML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2,03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5235007"/>
                  </a:ext>
                </a:extLst>
              </a:tr>
              <a:tr h="60857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500-531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05909991353926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PROPOFOL 1% MCT/LCT[PROPOFOL]0,2 G/20 ML 5 AMP.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AMP.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3,42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8198184"/>
                  </a:ext>
                </a:extLst>
              </a:tr>
              <a:tr h="60857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500-531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05909990053742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MIVACRON[MIVACURII CHLORIDUM]20 MG/10 ML 5 AMP. 10 ML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AMP. 10 ML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28,66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3217528"/>
                  </a:ext>
                </a:extLst>
              </a:tr>
              <a:tr h="60857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500-531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05909990609079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FENTANYL[FENTANYLUM]0,1MG / 2ML 1 AMP.</a:t>
                      </a:r>
                      <a:endParaRPr lang="nb-N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AMP.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1,17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3679226"/>
                  </a:ext>
                </a:extLst>
              </a:tr>
              <a:tr h="64975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500-531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05908229300633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EPHEDRINUM HYDROCHLORICUM[EPHEDRINUM]25 MG/1 ML 10 AMP. 1 ML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AMP. 1 ML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2,09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7537457"/>
                  </a:ext>
                </a:extLst>
              </a:tr>
              <a:tr h="64975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500-523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05909990010356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NATRIUM CHLORATUM 0,9%.[NATRII CHLORIDUM]9MG/ML 1 500 ML ECOLAV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500 ML ECOLAV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2,73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258012"/>
                  </a:ext>
                </a:extLst>
              </a:tr>
              <a:tr h="60857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500-523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05909990010349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BIOFUROKSYM[CEFUROXIMUM]1,5 G 1 FIOL.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FIOL.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2,82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77992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54844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F5B2AE7-C6B6-421C-BCC9-B8EC661B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/>
              <a:t>Produkty lecznicze – plik PL</a:t>
            </a:r>
            <a:endParaRPr lang="pl-PL" sz="1050" dirty="0"/>
          </a:p>
        </p:txBody>
      </p:sp>
      <p:graphicFrame>
        <p:nvGraphicFramePr>
          <p:cNvPr id="6" name="Symbol zastępczy zawartości 6">
            <a:extLst>
              <a:ext uri="{FF2B5EF4-FFF2-40B4-BE49-F238E27FC236}">
                <a16:creationId xmlns:a16="http://schemas.microsoft.com/office/drawing/2014/main" id="{C0345A99-7313-49C0-8CB8-7BDEE78F05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2602352"/>
              </p:ext>
            </p:extLst>
          </p:nvPr>
        </p:nvGraphicFramePr>
        <p:xfrm>
          <a:off x="623393" y="1399043"/>
          <a:ext cx="10151312" cy="379239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759282">
                  <a:extLst>
                    <a:ext uri="{9D8B030D-6E8A-4147-A177-3AD203B41FA5}">
                      <a16:colId xmlns:a16="http://schemas.microsoft.com/office/drawing/2014/main" val="2551658978"/>
                    </a:ext>
                  </a:extLst>
                </a:gridCol>
                <a:gridCol w="851852">
                  <a:extLst>
                    <a:ext uri="{9D8B030D-6E8A-4147-A177-3AD203B41FA5}">
                      <a16:colId xmlns:a16="http://schemas.microsoft.com/office/drawing/2014/main" val="1779693281"/>
                    </a:ext>
                  </a:extLst>
                </a:gridCol>
                <a:gridCol w="895173">
                  <a:extLst>
                    <a:ext uri="{9D8B030D-6E8A-4147-A177-3AD203B41FA5}">
                      <a16:colId xmlns:a16="http://schemas.microsoft.com/office/drawing/2014/main" val="1681540763"/>
                    </a:ext>
                  </a:extLst>
                </a:gridCol>
                <a:gridCol w="1122704">
                  <a:extLst>
                    <a:ext uri="{9D8B030D-6E8A-4147-A177-3AD203B41FA5}">
                      <a16:colId xmlns:a16="http://schemas.microsoft.com/office/drawing/2014/main" val="2760653591"/>
                    </a:ext>
                  </a:extLst>
                </a:gridCol>
                <a:gridCol w="1802167">
                  <a:extLst>
                    <a:ext uri="{9D8B030D-6E8A-4147-A177-3AD203B41FA5}">
                      <a16:colId xmlns:a16="http://schemas.microsoft.com/office/drawing/2014/main" val="852758900"/>
                    </a:ext>
                  </a:extLst>
                </a:gridCol>
                <a:gridCol w="1136342">
                  <a:extLst>
                    <a:ext uri="{9D8B030D-6E8A-4147-A177-3AD203B41FA5}">
                      <a16:colId xmlns:a16="http://schemas.microsoft.com/office/drawing/2014/main" val="554173103"/>
                    </a:ext>
                  </a:extLst>
                </a:gridCol>
                <a:gridCol w="1083075">
                  <a:extLst>
                    <a:ext uri="{9D8B030D-6E8A-4147-A177-3AD203B41FA5}">
                      <a16:colId xmlns:a16="http://schemas.microsoft.com/office/drawing/2014/main" val="4029104976"/>
                    </a:ext>
                  </a:extLst>
                </a:gridCol>
                <a:gridCol w="1171779">
                  <a:extLst>
                    <a:ext uri="{9D8B030D-6E8A-4147-A177-3AD203B41FA5}">
                      <a16:colId xmlns:a16="http://schemas.microsoft.com/office/drawing/2014/main" val="273970437"/>
                    </a:ext>
                  </a:extLst>
                </a:gridCol>
                <a:gridCol w="1328938">
                  <a:extLst>
                    <a:ext uri="{9D8B030D-6E8A-4147-A177-3AD203B41FA5}">
                      <a16:colId xmlns:a16="http://schemas.microsoft.com/office/drawing/2014/main" val="587354533"/>
                    </a:ext>
                  </a:extLst>
                </a:gridCol>
              </a:tblGrid>
              <a:tr h="188595"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NR_OPK_PL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52" marR="6452" marT="64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NR_KS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52" marR="6452" marT="64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DATA_WYK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52" marR="6452" marT="64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EAN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52" marR="6452" marT="64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NAZWA_PL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52" marR="6452" marT="64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JEDN_MIARY_PL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55" marR="5255" marT="5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LICZBA_PODANYCH_JEDN_MIARY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55" marR="5255" marT="5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KOSZT_JEDNOSTKI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55" marR="5255" marT="5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ID_REKORDU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55" marR="5255" marT="5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743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500-127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10.08.2017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05909990943012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NATRIUM CHLORATUM 0,9%.[NATRII CHLORIDUM]9 MG/ML 1 OP. 250 ML (ECOFLAC)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OP. 250 ML (ECOFLAC)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1,51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5235007"/>
                  </a:ext>
                </a:extLst>
              </a:tr>
              <a:tr h="15022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500-127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10.08.2017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05909990049851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KETONAL[KETOPROFEN]100 MG/2 ML 10 AMP. 2 ML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AMP. 2 ML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0,66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8198184"/>
                  </a:ext>
                </a:extLst>
              </a:tr>
              <a:tr h="12518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500-127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10.08.2017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05909990049868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KETONAL FORTE[KETOPROFENUM]100 MG 30 TABL.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TABL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0,13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32175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500-127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10.08.2017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05909990049875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IPP[PANTOPRAZOLUM]40 MG 10 FIOL.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FIOL.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4,64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36792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500-127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10.08.2017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05909990049882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CLEXANE[ENOXAPARINUM NATRICUM]40 MG/0,4 ML 10 S-AMP. 0,4 ML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S-AMP. 0,4 ML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5,51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75374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500-127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05909990425143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TARSIME[CEFUROXIMUM]750 MG 1 FIOL.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FIOL.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1,95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258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500-127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05909990425150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METRONIDAZOL 0,5%[METRONIDAZOLUM]5 MG/ML 1 POJ. 100 ML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POJ. 100 ML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1,94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14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77992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92772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F5B2AE7-C6B6-421C-BCC9-B8EC661B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/>
              <a:t>Wyroby medyczne – plik WM</a:t>
            </a:r>
            <a:endParaRPr lang="pl-PL" sz="1050" dirty="0"/>
          </a:p>
        </p:txBody>
      </p:sp>
      <p:graphicFrame>
        <p:nvGraphicFramePr>
          <p:cNvPr id="6" name="Symbol zastępczy zawartości 6">
            <a:extLst>
              <a:ext uri="{FF2B5EF4-FFF2-40B4-BE49-F238E27FC236}">
                <a16:creationId xmlns:a16="http://schemas.microsoft.com/office/drawing/2014/main" id="{78A2B92C-B91E-440F-8803-17C17923C1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1007872"/>
              </p:ext>
            </p:extLst>
          </p:nvPr>
        </p:nvGraphicFramePr>
        <p:xfrm>
          <a:off x="623393" y="1240812"/>
          <a:ext cx="10278387" cy="5164849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768787">
                  <a:extLst>
                    <a:ext uri="{9D8B030D-6E8A-4147-A177-3AD203B41FA5}">
                      <a16:colId xmlns:a16="http://schemas.microsoft.com/office/drawing/2014/main" val="2551658978"/>
                    </a:ext>
                  </a:extLst>
                </a:gridCol>
                <a:gridCol w="862515">
                  <a:extLst>
                    <a:ext uri="{9D8B030D-6E8A-4147-A177-3AD203B41FA5}">
                      <a16:colId xmlns:a16="http://schemas.microsoft.com/office/drawing/2014/main" val="1779693281"/>
                    </a:ext>
                  </a:extLst>
                </a:gridCol>
                <a:gridCol w="906379">
                  <a:extLst>
                    <a:ext uri="{9D8B030D-6E8A-4147-A177-3AD203B41FA5}">
                      <a16:colId xmlns:a16="http://schemas.microsoft.com/office/drawing/2014/main" val="1681540763"/>
                    </a:ext>
                  </a:extLst>
                </a:gridCol>
                <a:gridCol w="1012837">
                  <a:extLst>
                    <a:ext uri="{9D8B030D-6E8A-4147-A177-3AD203B41FA5}">
                      <a16:colId xmlns:a16="http://schemas.microsoft.com/office/drawing/2014/main" val="2760653591"/>
                    </a:ext>
                  </a:extLst>
                </a:gridCol>
                <a:gridCol w="2386687">
                  <a:extLst>
                    <a:ext uri="{9D8B030D-6E8A-4147-A177-3AD203B41FA5}">
                      <a16:colId xmlns:a16="http://schemas.microsoft.com/office/drawing/2014/main" val="852758900"/>
                    </a:ext>
                  </a:extLst>
                </a:gridCol>
                <a:gridCol w="1083076">
                  <a:extLst>
                    <a:ext uri="{9D8B030D-6E8A-4147-A177-3AD203B41FA5}">
                      <a16:colId xmlns:a16="http://schemas.microsoft.com/office/drawing/2014/main" val="554173103"/>
                    </a:ext>
                  </a:extLst>
                </a:gridCol>
                <a:gridCol w="1340528">
                  <a:extLst>
                    <a:ext uri="{9D8B030D-6E8A-4147-A177-3AD203B41FA5}">
                      <a16:colId xmlns:a16="http://schemas.microsoft.com/office/drawing/2014/main" val="4029104976"/>
                    </a:ext>
                  </a:extLst>
                </a:gridCol>
                <a:gridCol w="994299">
                  <a:extLst>
                    <a:ext uri="{9D8B030D-6E8A-4147-A177-3AD203B41FA5}">
                      <a16:colId xmlns:a16="http://schemas.microsoft.com/office/drawing/2014/main" val="273970437"/>
                    </a:ext>
                  </a:extLst>
                </a:gridCol>
                <a:gridCol w="923279">
                  <a:extLst>
                    <a:ext uri="{9D8B030D-6E8A-4147-A177-3AD203B41FA5}">
                      <a16:colId xmlns:a16="http://schemas.microsoft.com/office/drawing/2014/main" val="587354533"/>
                    </a:ext>
                  </a:extLst>
                </a:gridCol>
              </a:tblGrid>
              <a:tr h="364617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NR_OPK_WM</a:t>
                      </a:r>
                      <a:endParaRPr lang="pl-PL" sz="13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NR_KS</a:t>
                      </a:r>
                      <a:endParaRPr lang="pl-PL" sz="13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DATA_WYK</a:t>
                      </a:r>
                      <a:endParaRPr lang="pl-PL" sz="13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EAN</a:t>
                      </a:r>
                      <a:endParaRPr lang="pl-PL" sz="13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NAZWA_WM</a:t>
                      </a:r>
                      <a:endParaRPr lang="pl-PL" sz="13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JEDN_MIARY_WM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LICZBA_ZUZYTYCH_JEDN_MIARY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KOSZT_JEDNOSTKI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ID_REKORDU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74315"/>
                  </a:ext>
                </a:extLst>
              </a:tr>
              <a:tr h="36371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500-531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1111111111111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APARAT DO PRZETACZANIA PŁYNÓW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SZT.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0,486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6698570"/>
                  </a:ext>
                </a:extLst>
              </a:tr>
              <a:tr h="36371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500-531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2222222222222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CEWNIK DO PODAWANIA TLENU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SZT.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0,7343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5407873"/>
                  </a:ext>
                </a:extLst>
              </a:tr>
              <a:tr h="36371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500-523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3333333333333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ELASTOPOR PRZYLEPIEC 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SZT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0,18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9376860"/>
                  </a:ext>
                </a:extLst>
              </a:tr>
              <a:tr h="36371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500-531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4444444444444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ELEKTRODY EKG EK-S 60 PSG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SZT.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0,1447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8390571"/>
                  </a:ext>
                </a:extLst>
              </a:tr>
              <a:tr h="36371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500-531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5555555555555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FILTR STERIVENT 5410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SZT.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4,6872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3488951"/>
                  </a:ext>
                </a:extLst>
              </a:tr>
              <a:tr h="36371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500-127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10.08.2017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6666666666666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IGŁA 1 X 0,8 X 40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SZT.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0,0345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089920"/>
                  </a:ext>
                </a:extLst>
              </a:tr>
              <a:tr h="36371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500-531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7777777777777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IGŁA 1 X 1,2 X 40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SZT.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0,0371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6019979"/>
                  </a:ext>
                </a:extLst>
              </a:tr>
              <a:tr h="36371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500-127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10.08.2017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8888888888888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IGŁA MOTYLEK/ SYSTEM VACUTAINER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SZT.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1,096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0853317"/>
                  </a:ext>
                </a:extLst>
              </a:tr>
              <a:tr h="36371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500-531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9999999999999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KODAN  1 1 L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L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0,02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17,97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0620905"/>
                  </a:ext>
                </a:extLst>
              </a:tr>
              <a:tr h="46311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500-531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1211212121212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KOMPRES GAZOWY 7,5X7,5 10SZT (MA-109-2010-003) TZMO- 1 ZESTAW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ZESTAW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0,5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1,14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9703675"/>
                  </a:ext>
                </a:extLst>
              </a:tr>
              <a:tr h="61518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500-523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1313131313131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KOMPRES GAZOWY 7,5X7,5 RTG 4PĘCZKI PO 10SZT (MA-109-2040-019) TZMO- 1 ZESTAW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ZESTAW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8,1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3926427"/>
                  </a:ext>
                </a:extLst>
              </a:tr>
              <a:tr h="36371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500-531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1414141414141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KORECZEK LUER-LOCK (STOPPER)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SZT.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0,1404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2857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54140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F5B2AE7-C6B6-421C-BCC9-B8EC661B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/>
              <a:t>Wyroby medyczne – plik WM</a:t>
            </a:r>
            <a:endParaRPr lang="pl-PL" sz="1050" dirty="0"/>
          </a:p>
        </p:txBody>
      </p:sp>
      <p:graphicFrame>
        <p:nvGraphicFramePr>
          <p:cNvPr id="6" name="Symbol zastępczy zawartości 6">
            <a:extLst>
              <a:ext uri="{FF2B5EF4-FFF2-40B4-BE49-F238E27FC236}">
                <a16:creationId xmlns:a16="http://schemas.microsoft.com/office/drawing/2014/main" id="{78A2B92C-B91E-440F-8803-17C17923C1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4002366"/>
              </p:ext>
            </p:extLst>
          </p:nvPr>
        </p:nvGraphicFramePr>
        <p:xfrm>
          <a:off x="623393" y="1240811"/>
          <a:ext cx="10151312" cy="5018151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759282">
                  <a:extLst>
                    <a:ext uri="{9D8B030D-6E8A-4147-A177-3AD203B41FA5}">
                      <a16:colId xmlns:a16="http://schemas.microsoft.com/office/drawing/2014/main" val="2551658978"/>
                    </a:ext>
                  </a:extLst>
                </a:gridCol>
                <a:gridCol w="851852">
                  <a:extLst>
                    <a:ext uri="{9D8B030D-6E8A-4147-A177-3AD203B41FA5}">
                      <a16:colId xmlns:a16="http://schemas.microsoft.com/office/drawing/2014/main" val="1779693281"/>
                    </a:ext>
                  </a:extLst>
                </a:gridCol>
                <a:gridCol w="895173">
                  <a:extLst>
                    <a:ext uri="{9D8B030D-6E8A-4147-A177-3AD203B41FA5}">
                      <a16:colId xmlns:a16="http://schemas.microsoft.com/office/drawing/2014/main" val="1681540763"/>
                    </a:ext>
                  </a:extLst>
                </a:gridCol>
                <a:gridCol w="1000315">
                  <a:extLst>
                    <a:ext uri="{9D8B030D-6E8A-4147-A177-3AD203B41FA5}">
                      <a16:colId xmlns:a16="http://schemas.microsoft.com/office/drawing/2014/main" val="2760653591"/>
                    </a:ext>
                  </a:extLst>
                </a:gridCol>
                <a:gridCol w="1809146">
                  <a:extLst>
                    <a:ext uri="{9D8B030D-6E8A-4147-A177-3AD203B41FA5}">
                      <a16:colId xmlns:a16="http://schemas.microsoft.com/office/drawing/2014/main" val="852758900"/>
                    </a:ext>
                  </a:extLst>
                </a:gridCol>
                <a:gridCol w="1109709">
                  <a:extLst>
                    <a:ext uri="{9D8B030D-6E8A-4147-A177-3AD203B41FA5}">
                      <a16:colId xmlns:a16="http://schemas.microsoft.com/office/drawing/2014/main" val="554173103"/>
                    </a:ext>
                  </a:extLst>
                </a:gridCol>
                <a:gridCol w="1067959">
                  <a:extLst>
                    <a:ext uri="{9D8B030D-6E8A-4147-A177-3AD203B41FA5}">
                      <a16:colId xmlns:a16="http://schemas.microsoft.com/office/drawing/2014/main" val="4029104976"/>
                    </a:ext>
                  </a:extLst>
                </a:gridCol>
                <a:gridCol w="1328938">
                  <a:extLst>
                    <a:ext uri="{9D8B030D-6E8A-4147-A177-3AD203B41FA5}">
                      <a16:colId xmlns:a16="http://schemas.microsoft.com/office/drawing/2014/main" val="273970437"/>
                    </a:ext>
                  </a:extLst>
                </a:gridCol>
                <a:gridCol w="1328938">
                  <a:extLst>
                    <a:ext uri="{9D8B030D-6E8A-4147-A177-3AD203B41FA5}">
                      <a16:colId xmlns:a16="http://schemas.microsoft.com/office/drawing/2014/main" val="587354533"/>
                    </a:ext>
                  </a:extLst>
                </a:gridCol>
              </a:tblGrid>
              <a:tr h="18859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NR_OPK_WM</a:t>
                      </a:r>
                      <a:endParaRPr lang="pl-PL" sz="13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NR_KS</a:t>
                      </a:r>
                      <a:endParaRPr lang="pl-PL" sz="13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DATA_WYK</a:t>
                      </a:r>
                      <a:endParaRPr lang="pl-PL" sz="13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EAN</a:t>
                      </a:r>
                      <a:endParaRPr lang="pl-PL" sz="13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NAZWA_WM</a:t>
                      </a:r>
                      <a:endParaRPr lang="pl-PL" sz="13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JEDN_MIARY_WM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LICZBA_ZUZYTYCH_JEDN_MIARY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KOSZT_JEDNOSTKI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ID_REKORDU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74315"/>
                  </a:ext>
                </a:extLst>
              </a:tr>
              <a:tr h="5105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500-523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1111111111111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NICI MONOSOF 3-0SN771 36 SZT.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SZT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6,17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14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6698570"/>
                  </a:ext>
                </a:extLst>
              </a:tr>
              <a:tr h="5105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500-523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2222222222222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OSŁONA NA PODŁOKIETNIK STOŁU OPERAC.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SZT.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4,104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5267563"/>
                  </a:ext>
                </a:extLst>
              </a:tr>
              <a:tr h="45948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500-523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3333333333333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OSŁONA NA PRZEWODY STERYLNA 250X14CM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SZT.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2,1384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5407873"/>
                  </a:ext>
                </a:extLst>
              </a:tr>
              <a:tr h="4084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500-523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4444444444444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OSŁONA NA STOLIK MAYO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SZT.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3,888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9376860"/>
                  </a:ext>
                </a:extLst>
              </a:tr>
              <a:tr h="35737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500-523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5555555555555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OSTRZA CHIR.11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SZT.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0,1177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8390571"/>
                  </a:ext>
                </a:extLst>
              </a:tr>
              <a:tr h="30632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500-531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6666666666666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PLASTER DURAPORE[PLASTER ZE SZTUCZNEGO JEDWABIU]5M X2,5 CM  1538-1S 1 SZT.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SZT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0,12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3,6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3488951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500-127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10.08.2017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7777777777777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POJEMNIK DO MOCZU (100 ML)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SZT.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0,162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089920"/>
                  </a:ext>
                </a:extLst>
              </a:tr>
              <a:tr h="20421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500-127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10.08.2017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8888888888888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PROBÓWKA 1,8 ML DO UKŁ. KRZEPN. (NIEB.)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SZT.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0,353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6019979"/>
                  </a:ext>
                </a:extLst>
              </a:tr>
              <a:tr h="15316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500-127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10.08.2017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9999999999999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PROBÓWKA 2 ML DO MORFOLOGII (FIOLETOWA)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SZT.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0,2823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08533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500-127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10.08.2017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1211212121212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PROBÓWKA 4 ML DO SUROWICY (CZERWONA)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SZT.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0,2806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06209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19189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F5B2AE7-C6B6-421C-BCC9-B8EC661B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/>
              <a:t>Wyroby medyczne – plik WM</a:t>
            </a:r>
            <a:endParaRPr lang="pl-PL" sz="1050" dirty="0"/>
          </a:p>
        </p:txBody>
      </p:sp>
      <p:graphicFrame>
        <p:nvGraphicFramePr>
          <p:cNvPr id="6" name="Symbol zastępczy zawartości 6">
            <a:extLst>
              <a:ext uri="{FF2B5EF4-FFF2-40B4-BE49-F238E27FC236}">
                <a16:creationId xmlns:a16="http://schemas.microsoft.com/office/drawing/2014/main" id="{78A2B92C-B91E-440F-8803-17C17923C1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2784443"/>
              </p:ext>
            </p:extLst>
          </p:nvPr>
        </p:nvGraphicFramePr>
        <p:xfrm>
          <a:off x="594804" y="1240811"/>
          <a:ext cx="10179901" cy="523240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787871">
                  <a:extLst>
                    <a:ext uri="{9D8B030D-6E8A-4147-A177-3AD203B41FA5}">
                      <a16:colId xmlns:a16="http://schemas.microsoft.com/office/drawing/2014/main" val="2551658978"/>
                    </a:ext>
                  </a:extLst>
                </a:gridCol>
                <a:gridCol w="851852">
                  <a:extLst>
                    <a:ext uri="{9D8B030D-6E8A-4147-A177-3AD203B41FA5}">
                      <a16:colId xmlns:a16="http://schemas.microsoft.com/office/drawing/2014/main" val="1779693281"/>
                    </a:ext>
                  </a:extLst>
                </a:gridCol>
                <a:gridCol w="895173">
                  <a:extLst>
                    <a:ext uri="{9D8B030D-6E8A-4147-A177-3AD203B41FA5}">
                      <a16:colId xmlns:a16="http://schemas.microsoft.com/office/drawing/2014/main" val="1681540763"/>
                    </a:ext>
                  </a:extLst>
                </a:gridCol>
                <a:gridCol w="1000315">
                  <a:extLst>
                    <a:ext uri="{9D8B030D-6E8A-4147-A177-3AD203B41FA5}">
                      <a16:colId xmlns:a16="http://schemas.microsoft.com/office/drawing/2014/main" val="2760653591"/>
                    </a:ext>
                  </a:extLst>
                </a:gridCol>
                <a:gridCol w="2261907">
                  <a:extLst>
                    <a:ext uri="{9D8B030D-6E8A-4147-A177-3AD203B41FA5}">
                      <a16:colId xmlns:a16="http://schemas.microsoft.com/office/drawing/2014/main" val="852758900"/>
                    </a:ext>
                  </a:extLst>
                </a:gridCol>
                <a:gridCol w="816746">
                  <a:extLst>
                    <a:ext uri="{9D8B030D-6E8A-4147-A177-3AD203B41FA5}">
                      <a16:colId xmlns:a16="http://schemas.microsoft.com/office/drawing/2014/main" val="554173103"/>
                    </a:ext>
                  </a:extLst>
                </a:gridCol>
                <a:gridCol w="1207363">
                  <a:extLst>
                    <a:ext uri="{9D8B030D-6E8A-4147-A177-3AD203B41FA5}">
                      <a16:colId xmlns:a16="http://schemas.microsoft.com/office/drawing/2014/main" val="4029104976"/>
                    </a:ext>
                  </a:extLst>
                </a:gridCol>
                <a:gridCol w="1029736">
                  <a:extLst>
                    <a:ext uri="{9D8B030D-6E8A-4147-A177-3AD203B41FA5}">
                      <a16:colId xmlns:a16="http://schemas.microsoft.com/office/drawing/2014/main" val="273970437"/>
                    </a:ext>
                  </a:extLst>
                </a:gridCol>
                <a:gridCol w="1328938">
                  <a:extLst>
                    <a:ext uri="{9D8B030D-6E8A-4147-A177-3AD203B41FA5}">
                      <a16:colId xmlns:a16="http://schemas.microsoft.com/office/drawing/2014/main" val="587354533"/>
                    </a:ext>
                  </a:extLst>
                </a:gridCol>
              </a:tblGrid>
              <a:tr h="53447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NR_OPK_WM</a:t>
                      </a:r>
                      <a:endParaRPr lang="pl-PL" sz="13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NR_KS</a:t>
                      </a:r>
                      <a:endParaRPr lang="pl-PL" sz="13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DATA_WYK</a:t>
                      </a:r>
                      <a:endParaRPr lang="pl-PL" sz="13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EAN</a:t>
                      </a:r>
                      <a:endParaRPr lang="pl-PL" sz="13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NAZWA_WM</a:t>
                      </a:r>
                      <a:endParaRPr lang="pl-PL" sz="13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JEDN_MIARY_WM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LICZBA_ZUZYTYCH_JEDN_MIARY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KOSZT_JEDNOSTKI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ID_REKORDU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74315"/>
                  </a:ext>
                </a:extLst>
              </a:tr>
              <a:tr h="42527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500-523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1111111111111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PRZEŚCIERADŁO MOJAVE CLEANOP MICROTEK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SZT.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9,72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6698570"/>
                  </a:ext>
                </a:extLst>
              </a:tr>
              <a:tr h="42527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500-523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2222222222222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PRZEŚCIERADŁO TRANSPORTOWE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SZT.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11,34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81571"/>
                  </a:ext>
                </a:extLst>
              </a:tr>
              <a:tr h="42527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500-523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3333333333333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RĘKAWICE CHIRURGICZNE 6,0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PAR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0,6912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504812"/>
                  </a:ext>
                </a:extLst>
              </a:tr>
              <a:tr h="42527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500-523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4444444444444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RĘKAWICE NEOPRENOWE 6,0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PAR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3,3264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3767526"/>
                  </a:ext>
                </a:extLst>
              </a:tr>
              <a:tr h="42527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500-531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5555555555555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RĘKAWICE NITRYLOWE S (NIEBIESKIE)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SZT.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0,0923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0383006"/>
                  </a:ext>
                </a:extLst>
              </a:tr>
              <a:tr h="42527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500-531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6666666666666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RURKA INTUBACYJNA Z MANKIETEM 7,5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SZT.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1,998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723"/>
                  </a:ext>
                </a:extLst>
              </a:tr>
              <a:tr h="42527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500-523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7777777777777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SERWETA OPERACYJNA  45X45 TELESORB- 1 ZESTAW 5 SZT.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ZESTAW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9,07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5407873"/>
                  </a:ext>
                </a:extLst>
              </a:tr>
              <a:tr h="42527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500-523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8888888888888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SPIRITUS VINI 96%[SPIRITUS]- 1 KG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KG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0,2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9,75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9376860"/>
                  </a:ext>
                </a:extLst>
              </a:tr>
              <a:tr h="42527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500-127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10.08.2017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9999999999999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STAZA AUTOM 1X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SZT.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3,45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8390571"/>
                  </a:ext>
                </a:extLst>
              </a:tr>
              <a:tr h="42527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500-531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1211212121212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STRZYKAWKA  2 ML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SZT.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0,0584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3488951"/>
                  </a:ext>
                </a:extLst>
              </a:tr>
              <a:tr h="42527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500-531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1313131313131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STRZYKAWKA  5 ML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SZT.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0,08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34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089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3131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255A7C09-325E-4DD9-9F54-B44E59410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2402" y="166671"/>
            <a:ext cx="7782352" cy="562074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br>
              <a:rPr lang="pl-PL" i="1" dirty="0"/>
            </a:br>
            <a:br>
              <a:rPr lang="pl-PL" i="1" dirty="0"/>
            </a:br>
            <a:r>
              <a:rPr lang="pl-PL" dirty="0"/>
              <a:t>Sekcja F </a:t>
            </a:r>
            <a:r>
              <a:rPr lang="pl-PL" altLang="pl-PL" dirty="0"/>
              <a:t>Choroby przewodu pokarmowego</a:t>
            </a:r>
            <a:br>
              <a:rPr lang="pl-PL" i="1" dirty="0"/>
            </a:br>
            <a:endParaRPr lang="pl-PL" i="1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905363A-6F27-45D7-866D-3384893A830E}"/>
              </a:ext>
            </a:extLst>
          </p:cNvPr>
          <p:cNvSpPr txBox="1"/>
          <p:nvPr/>
        </p:nvSpPr>
        <p:spPr>
          <a:xfrm>
            <a:off x="2207568" y="985421"/>
            <a:ext cx="5045488" cy="123110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pl-PL" sz="1800" i="1" kern="0" dirty="0">
                <a:latin typeface="Calibri" panose="020F0502020204030204" pitchFamily="34" charset="0"/>
                <a:cs typeface="Times New Roman" panose="02020603050405020304" pitchFamily="18" charset="0"/>
              </a:rPr>
              <a:t>Liczba hospitalizacji w 2019 r. – 622 281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pl-PL" sz="1800" i="1" kern="0" dirty="0">
                <a:latin typeface="Calibri" panose="020F0502020204030204" pitchFamily="34" charset="0"/>
                <a:cs typeface="Times New Roman" panose="02020603050405020304" pitchFamily="18" charset="0"/>
              </a:rPr>
              <a:t>Liczba hospitalizacji w ramach WB19 – 16 821 (3%)</a:t>
            </a:r>
          </a:p>
          <a:p>
            <a:endParaRPr lang="pl-PL" sz="1800" dirty="0"/>
          </a:p>
        </p:txBody>
      </p:sp>
      <p:graphicFrame>
        <p:nvGraphicFramePr>
          <p:cNvPr id="8" name="Symbol zastępczy zawartości 7">
            <a:extLst>
              <a:ext uri="{FF2B5EF4-FFF2-40B4-BE49-F238E27FC236}">
                <a16:creationId xmlns:a16="http://schemas.microsoft.com/office/drawing/2014/main" id="{E4C08C7D-FB19-4504-8C1E-DBAA97E42C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0096367"/>
              </p:ext>
            </p:extLst>
          </p:nvPr>
        </p:nvGraphicFramePr>
        <p:xfrm>
          <a:off x="2207568" y="2060848"/>
          <a:ext cx="7560840" cy="3897439"/>
        </p:xfrm>
        <a:graphic>
          <a:graphicData uri="http://schemas.openxmlformats.org/drawingml/2006/table">
            <a:tbl>
              <a:tblPr/>
              <a:tblGrid>
                <a:gridCol w="2302545">
                  <a:extLst>
                    <a:ext uri="{9D8B030D-6E8A-4147-A177-3AD203B41FA5}">
                      <a16:colId xmlns:a16="http://schemas.microsoft.com/office/drawing/2014/main" val="4130250882"/>
                    </a:ext>
                  </a:extLst>
                </a:gridCol>
                <a:gridCol w="1339069">
                  <a:extLst>
                    <a:ext uri="{9D8B030D-6E8A-4147-A177-3AD203B41FA5}">
                      <a16:colId xmlns:a16="http://schemas.microsoft.com/office/drawing/2014/main" val="1159608827"/>
                    </a:ext>
                  </a:extLst>
                </a:gridCol>
                <a:gridCol w="1241088">
                  <a:extLst>
                    <a:ext uri="{9D8B030D-6E8A-4147-A177-3AD203B41FA5}">
                      <a16:colId xmlns:a16="http://schemas.microsoft.com/office/drawing/2014/main" val="1652823818"/>
                    </a:ext>
                  </a:extLst>
                </a:gridCol>
                <a:gridCol w="1469710">
                  <a:extLst>
                    <a:ext uri="{9D8B030D-6E8A-4147-A177-3AD203B41FA5}">
                      <a16:colId xmlns:a16="http://schemas.microsoft.com/office/drawing/2014/main" val="4085832976"/>
                    </a:ext>
                  </a:extLst>
                </a:gridCol>
                <a:gridCol w="1208428">
                  <a:extLst>
                    <a:ext uri="{9D8B030D-6E8A-4147-A177-3AD203B41FA5}">
                      <a16:colId xmlns:a16="http://schemas.microsoft.com/office/drawing/2014/main" val="79454295"/>
                    </a:ext>
                  </a:extLst>
                </a:gridCol>
              </a:tblGrid>
              <a:tr h="108565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Liczba hospitalizacji w 2019 r.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udział % w kategorii szpitala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Liczba hospitalizacji w WB19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udział % w kategorii szpitala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38807"/>
                  </a:ext>
                </a:extLst>
              </a:tr>
              <a:tr h="271415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POZA SIECIĄ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23 102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B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7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187736"/>
                  </a:ext>
                </a:extLst>
              </a:tr>
              <a:tr h="271415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SZPITAL I STOPNIA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213 220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34,26%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580709"/>
                  </a:ext>
                </a:extLst>
              </a:tr>
              <a:tr h="271415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SZPITAL II STOPNIA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126 891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19,87%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A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1 995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11,9%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2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0989481"/>
                  </a:ext>
                </a:extLst>
              </a:tr>
              <a:tr h="271415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SZPITAL III STOPNIA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115 454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18,73%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0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5 643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33,5%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295111"/>
                  </a:ext>
                </a:extLst>
              </a:tr>
              <a:tr h="271415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SZPITAL OGÓLNOPOLSKI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112 559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18,09%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4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8 117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48,3%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355331"/>
                  </a:ext>
                </a:extLst>
              </a:tr>
              <a:tr h="271415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SZPITAL ONKOLOGICZNY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23 628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CC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424633"/>
                  </a:ext>
                </a:extLst>
              </a:tr>
              <a:tr h="271415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SZPITAL PEDIATRYCZNY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3 000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599360"/>
                  </a:ext>
                </a:extLst>
              </a:tr>
              <a:tr h="271415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SZPITAL PULMONOLOGICZNY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4 427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C0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006978"/>
                  </a:ext>
                </a:extLst>
              </a:tr>
              <a:tr h="271415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Suma końcowa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622 281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16 821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0509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39763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F5B2AE7-C6B6-421C-BCC9-B8EC661B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/>
              <a:t>Wyroby medyczne – plik WM</a:t>
            </a:r>
            <a:endParaRPr lang="pl-PL" sz="1050" dirty="0"/>
          </a:p>
        </p:txBody>
      </p:sp>
      <p:graphicFrame>
        <p:nvGraphicFramePr>
          <p:cNvPr id="6" name="Symbol zastępczy zawartości 6">
            <a:extLst>
              <a:ext uri="{FF2B5EF4-FFF2-40B4-BE49-F238E27FC236}">
                <a16:creationId xmlns:a16="http://schemas.microsoft.com/office/drawing/2014/main" id="{78A2B92C-B91E-440F-8803-17C17923C1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9229513"/>
              </p:ext>
            </p:extLst>
          </p:nvPr>
        </p:nvGraphicFramePr>
        <p:xfrm>
          <a:off x="623393" y="1240811"/>
          <a:ext cx="10151312" cy="474726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759282">
                  <a:extLst>
                    <a:ext uri="{9D8B030D-6E8A-4147-A177-3AD203B41FA5}">
                      <a16:colId xmlns:a16="http://schemas.microsoft.com/office/drawing/2014/main" val="2551658978"/>
                    </a:ext>
                  </a:extLst>
                </a:gridCol>
                <a:gridCol w="851852">
                  <a:extLst>
                    <a:ext uri="{9D8B030D-6E8A-4147-A177-3AD203B41FA5}">
                      <a16:colId xmlns:a16="http://schemas.microsoft.com/office/drawing/2014/main" val="1779693281"/>
                    </a:ext>
                  </a:extLst>
                </a:gridCol>
                <a:gridCol w="895173">
                  <a:extLst>
                    <a:ext uri="{9D8B030D-6E8A-4147-A177-3AD203B41FA5}">
                      <a16:colId xmlns:a16="http://schemas.microsoft.com/office/drawing/2014/main" val="1681540763"/>
                    </a:ext>
                  </a:extLst>
                </a:gridCol>
                <a:gridCol w="1000315">
                  <a:extLst>
                    <a:ext uri="{9D8B030D-6E8A-4147-A177-3AD203B41FA5}">
                      <a16:colId xmlns:a16="http://schemas.microsoft.com/office/drawing/2014/main" val="2760653591"/>
                    </a:ext>
                  </a:extLst>
                </a:gridCol>
                <a:gridCol w="1578327">
                  <a:extLst>
                    <a:ext uri="{9D8B030D-6E8A-4147-A177-3AD203B41FA5}">
                      <a16:colId xmlns:a16="http://schemas.microsoft.com/office/drawing/2014/main" val="852758900"/>
                    </a:ext>
                  </a:extLst>
                </a:gridCol>
                <a:gridCol w="1079549">
                  <a:extLst>
                    <a:ext uri="{9D8B030D-6E8A-4147-A177-3AD203B41FA5}">
                      <a16:colId xmlns:a16="http://schemas.microsoft.com/office/drawing/2014/main" val="554173103"/>
                    </a:ext>
                  </a:extLst>
                </a:gridCol>
                <a:gridCol w="1328938">
                  <a:extLst>
                    <a:ext uri="{9D8B030D-6E8A-4147-A177-3AD203B41FA5}">
                      <a16:colId xmlns:a16="http://schemas.microsoft.com/office/drawing/2014/main" val="4029104976"/>
                    </a:ext>
                  </a:extLst>
                </a:gridCol>
                <a:gridCol w="1328938">
                  <a:extLst>
                    <a:ext uri="{9D8B030D-6E8A-4147-A177-3AD203B41FA5}">
                      <a16:colId xmlns:a16="http://schemas.microsoft.com/office/drawing/2014/main" val="273970437"/>
                    </a:ext>
                  </a:extLst>
                </a:gridCol>
                <a:gridCol w="1328938">
                  <a:extLst>
                    <a:ext uri="{9D8B030D-6E8A-4147-A177-3AD203B41FA5}">
                      <a16:colId xmlns:a16="http://schemas.microsoft.com/office/drawing/2014/main" val="587354533"/>
                    </a:ext>
                  </a:extLst>
                </a:gridCol>
              </a:tblGrid>
              <a:tr h="67818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NR_OPK_WM</a:t>
                      </a:r>
                      <a:endParaRPr lang="pl-PL" sz="13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NR_KS</a:t>
                      </a:r>
                      <a:endParaRPr lang="pl-PL" sz="13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DATA_WYK</a:t>
                      </a:r>
                      <a:endParaRPr lang="pl-PL" sz="13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EAN</a:t>
                      </a:r>
                      <a:endParaRPr lang="pl-PL" sz="13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NAZWA_WM</a:t>
                      </a:r>
                      <a:endParaRPr lang="pl-PL" sz="13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JEDN_MIARY_WM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LICZBA_ZUZYTYCH_JEDN_MIARY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KOSZT_JEDNOSTKI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ID_REKORDU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74315"/>
                  </a:ext>
                </a:extLst>
              </a:tr>
              <a:tr h="67818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500-531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1111111111111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STRZYKAWKA 10 ML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SZT.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0,1145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35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6698570"/>
                  </a:ext>
                </a:extLst>
              </a:tr>
              <a:tr h="67818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500-531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2222222222222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STRZYKAWKA 20 ML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SZT.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0,1642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81571"/>
                  </a:ext>
                </a:extLst>
              </a:tr>
              <a:tr h="67818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500-523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3333333333333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STRZYKAWKA 20 ML / 3 CZ.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SZT.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1,188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504812"/>
                  </a:ext>
                </a:extLst>
              </a:tr>
              <a:tr h="67818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500-523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4444444444444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ŚCIERECZKA  CHŁONNA DO RĄK 40X40CM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SZT.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0,486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3767526"/>
                  </a:ext>
                </a:extLst>
              </a:tr>
              <a:tr h="67818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500-127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10.08.2017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5555555555555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TRANSPORE PLASTER9,14 M X 2,5 CM  1527-1 1 SZT.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SZT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0,02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2,5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39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0383006"/>
                  </a:ext>
                </a:extLst>
              </a:tr>
              <a:tr h="67818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500-127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10.08.2017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6666666666666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VENAPLAST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SZT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0,36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7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36212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F5B2AE7-C6B6-421C-BCC9-B8EC661B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/>
              <a:t>Procedury– plik PR</a:t>
            </a:r>
          </a:p>
        </p:txBody>
      </p:sp>
      <p:graphicFrame>
        <p:nvGraphicFramePr>
          <p:cNvPr id="6" name="Symbol zastępczy zawartości 6">
            <a:extLst>
              <a:ext uri="{FF2B5EF4-FFF2-40B4-BE49-F238E27FC236}">
                <a16:creationId xmlns:a16="http://schemas.microsoft.com/office/drawing/2014/main" id="{0440F603-8A9E-48FD-88B4-7740CA2495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4921732"/>
              </p:ext>
            </p:extLst>
          </p:nvPr>
        </p:nvGraphicFramePr>
        <p:xfrm>
          <a:off x="541540" y="1300681"/>
          <a:ext cx="10626568" cy="4658523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807866">
                  <a:extLst>
                    <a:ext uri="{9D8B030D-6E8A-4147-A177-3AD203B41FA5}">
                      <a16:colId xmlns:a16="http://schemas.microsoft.com/office/drawing/2014/main" val="2551658978"/>
                    </a:ext>
                  </a:extLst>
                </a:gridCol>
                <a:gridCol w="577048">
                  <a:extLst>
                    <a:ext uri="{9D8B030D-6E8A-4147-A177-3AD203B41FA5}">
                      <a16:colId xmlns:a16="http://schemas.microsoft.com/office/drawing/2014/main" val="1779693281"/>
                    </a:ext>
                  </a:extLst>
                </a:gridCol>
                <a:gridCol w="616541">
                  <a:extLst>
                    <a:ext uri="{9D8B030D-6E8A-4147-A177-3AD203B41FA5}">
                      <a16:colId xmlns:a16="http://schemas.microsoft.com/office/drawing/2014/main" val="1681540763"/>
                    </a:ext>
                  </a:extLst>
                </a:gridCol>
                <a:gridCol w="798819">
                  <a:extLst>
                    <a:ext uri="{9D8B030D-6E8A-4147-A177-3AD203B41FA5}">
                      <a16:colId xmlns:a16="http://schemas.microsoft.com/office/drawing/2014/main" val="2760653591"/>
                    </a:ext>
                  </a:extLst>
                </a:gridCol>
                <a:gridCol w="1061247">
                  <a:extLst>
                    <a:ext uri="{9D8B030D-6E8A-4147-A177-3AD203B41FA5}">
                      <a16:colId xmlns:a16="http://schemas.microsoft.com/office/drawing/2014/main" val="852758900"/>
                    </a:ext>
                  </a:extLst>
                </a:gridCol>
                <a:gridCol w="1061247">
                  <a:extLst>
                    <a:ext uri="{9D8B030D-6E8A-4147-A177-3AD203B41FA5}">
                      <a16:colId xmlns:a16="http://schemas.microsoft.com/office/drawing/2014/main" val="554173103"/>
                    </a:ext>
                  </a:extLst>
                </a:gridCol>
                <a:gridCol w="3191420">
                  <a:extLst>
                    <a:ext uri="{9D8B030D-6E8A-4147-A177-3AD203B41FA5}">
                      <a16:colId xmlns:a16="http://schemas.microsoft.com/office/drawing/2014/main" val="4029104976"/>
                    </a:ext>
                  </a:extLst>
                </a:gridCol>
                <a:gridCol w="853964">
                  <a:extLst>
                    <a:ext uri="{9D8B030D-6E8A-4147-A177-3AD203B41FA5}">
                      <a16:colId xmlns:a16="http://schemas.microsoft.com/office/drawing/2014/main" val="273970437"/>
                    </a:ext>
                  </a:extLst>
                </a:gridCol>
                <a:gridCol w="819346">
                  <a:extLst>
                    <a:ext uri="{9D8B030D-6E8A-4147-A177-3AD203B41FA5}">
                      <a16:colId xmlns:a16="http://schemas.microsoft.com/office/drawing/2014/main" val="587354533"/>
                    </a:ext>
                  </a:extLst>
                </a:gridCol>
                <a:gridCol w="839070">
                  <a:extLst>
                    <a:ext uri="{9D8B030D-6E8A-4147-A177-3AD203B41FA5}">
                      <a16:colId xmlns:a16="http://schemas.microsoft.com/office/drawing/2014/main" val="3072098694"/>
                    </a:ext>
                  </a:extLst>
                </a:gridCol>
              </a:tblGrid>
              <a:tr h="3688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NR_KS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NR_OPK_ZLEC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NR_OPK_PR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NR_KS_PR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DATA_WYK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ICD-9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NAZWA_PR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ILOSC_PR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KOSZT_PR 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ID_REKORDU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74315"/>
                  </a:ext>
                </a:extLst>
              </a:tr>
              <a:tr h="34189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500-127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500-352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BRAK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10.08.2017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O35/N45/I97.11.065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JONOGRAM W SUROWICY KRWI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5235007"/>
                  </a:ext>
                </a:extLst>
              </a:tr>
              <a:tr h="34189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500-127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500-352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BRAK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10.08.2017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M37.11.191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KREATYNINA_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5325039"/>
                  </a:ext>
                </a:extLst>
              </a:tr>
              <a:tr h="34189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500-127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500-352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BRAK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10.08.2017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I89.11.191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BILIRUBINA CAŁKOWITA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6917440"/>
                  </a:ext>
                </a:extLst>
              </a:tr>
              <a:tr h="34189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500-127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500-352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BRAK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10.08.2017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I19.11.194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AMINOTRANSFERAZA ASPARAGINIANOWA (AST)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1862212"/>
                  </a:ext>
                </a:extLst>
              </a:tr>
              <a:tr h="34189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500-127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500-352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BRAK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10.08.2017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I17.11.194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AMINOTRANSFERAZA ALANINOWA  ( ALT)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8404909"/>
                  </a:ext>
                </a:extLst>
              </a:tr>
              <a:tr h="34189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500-127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500-352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BRAK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10.08.2017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C53.103.02/021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MORFOLOGIA KRWI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4295273"/>
                  </a:ext>
                </a:extLst>
              </a:tr>
              <a:tr h="34189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500-127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500-352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BRAK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08.08.2017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V48.11.1137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PRZECIWCIAŁA ANTY-HCV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1489363"/>
                  </a:ext>
                </a:extLst>
              </a:tr>
              <a:tr h="34189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500-127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500-352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BRAK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08.08.2017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V39.11.1137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ANTYGEN HBS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7721490"/>
                  </a:ext>
                </a:extLst>
              </a:tr>
              <a:tr h="34189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500-127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500-352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BRAK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08.08.2017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O35/N45/I97.11.065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JONOGRAM W SUROWICY KRWI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3662163"/>
                  </a:ext>
                </a:extLst>
              </a:tr>
              <a:tr h="34189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500-127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500-352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BRAK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08.08.2017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N13.11.194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BUN (AZOT MOCZNIKA) W SUROWICY KRWI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4264996"/>
                  </a:ext>
                </a:extLst>
              </a:tr>
              <a:tr h="34189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500-127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500-352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BRAK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08.08.2017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M37.11.191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KREATYNINA_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1716349"/>
                  </a:ext>
                </a:extLst>
              </a:tr>
              <a:tr h="34189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500-127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500-352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BRAK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08.08.2017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L43.11.194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GLUKOZA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49920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34019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F5B2AE7-C6B6-421C-BCC9-B8EC661B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/>
              <a:t>Procedury– plik PR</a:t>
            </a:r>
          </a:p>
        </p:txBody>
      </p:sp>
      <p:graphicFrame>
        <p:nvGraphicFramePr>
          <p:cNvPr id="6" name="Symbol zastępczy zawartości 6">
            <a:extLst>
              <a:ext uri="{FF2B5EF4-FFF2-40B4-BE49-F238E27FC236}">
                <a16:creationId xmlns:a16="http://schemas.microsoft.com/office/drawing/2014/main" id="{0440F603-8A9E-48FD-88B4-7740CA2495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8946302"/>
              </p:ext>
            </p:extLst>
          </p:nvPr>
        </p:nvGraphicFramePr>
        <p:xfrm>
          <a:off x="621555" y="1300681"/>
          <a:ext cx="10151313" cy="2594973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772239">
                  <a:extLst>
                    <a:ext uri="{9D8B030D-6E8A-4147-A177-3AD203B41FA5}">
                      <a16:colId xmlns:a16="http://schemas.microsoft.com/office/drawing/2014/main" val="2551658978"/>
                    </a:ext>
                  </a:extLst>
                </a:gridCol>
                <a:gridCol w="652393">
                  <a:extLst>
                    <a:ext uri="{9D8B030D-6E8A-4147-A177-3AD203B41FA5}">
                      <a16:colId xmlns:a16="http://schemas.microsoft.com/office/drawing/2014/main" val="1779693281"/>
                    </a:ext>
                  </a:extLst>
                </a:gridCol>
                <a:gridCol w="791549">
                  <a:extLst>
                    <a:ext uri="{9D8B030D-6E8A-4147-A177-3AD203B41FA5}">
                      <a16:colId xmlns:a16="http://schemas.microsoft.com/office/drawing/2014/main" val="1681540763"/>
                    </a:ext>
                  </a:extLst>
                </a:gridCol>
                <a:gridCol w="884520">
                  <a:extLst>
                    <a:ext uri="{9D8B030D-6E8A-4147-A177-3AD203B41FA5}">
                      <a16:colId xmlns:a16="http://schemas.microsoft.com/office/drawing/2014/main" val="2760653591"/>
                    </a:ext>
                  </a:extLst>
                </a:gridCol>
                <a:gridCol w="1175102">
                  <a:extLst>
                    <a:ext uri="{9D8B030D-6E8A-4147-A177-3AD203B41FA5}">
                      <a16:colId xmlns:a16="http://schemas.microsoft.com/office/drawing/2014/main" val="852758900"/>
                    </a:ext>
                  </a:extLst>
                </a:gridCol>
                <a:gridCol w="1024048">
                  <a:extLst>
                    <a:ext uri="{9D8B030D-6E8A-4147-A177-3AD203B41FA5}">
                      <a16:colId xmlns:a16="http://schemas.microsoft.com/office/drawing/2014/main" val="554173103"/>
                    </a:ext>
                  </a:extLst>
                </a:gridCol>
                <a:gridCol w="2423604">
                  <a:extLst>
                    <a:ext uri="{9D8B030D-6E8A-4147-A177-3AD203B41FA5}">
                      <a16:colId xmlns:a16="http://schemas.microsoft.com/office/drawing/2014/main" val="4029104976"/>
                    </a:ext>
                  </a:extLst>
                </a:gridCol>
                <a:gridCol w="843378">
                  <a:extLst>
                    <a:ext uri="{9D8B030D-6E8A-4147-A177-3AD203B41FA5}">
                      <a16:colId xmlns:a16="http://schemas.microsoft.com/office/drawing/2014/main" val="273970437"/>
                    </a:ext>
                  </a:extLst>
                </a:gridCol>
                <a:gridCol w="710214">
                  <a:extLst>
                    <a:ext uri="{9D8B030D-6E8A-4147-A177-3AD203B41FA5}">
                      <a16:colId xmlns:a16="http://schemas.microsoft.com/office/drawing/2014/main" val="587354533"/>
                    </a:ext>
                  </a:extLst>
                </a:gridCol>
                <a:gridCol w="874266">
                  <a:extLst>
                    <a:ext uri="{9D8B030D-6E8A-4147-A177-3AD203B41FA5}">
                      <a16:colId xmlns:a16="http://schemas.microsoft.com/office/drawing/2014/main" val="3072098694"/>
                    </a:ext>
                  </a:extLst>
                </a:gridCol>
              </a:tblGrid>
              <a:tr h="25800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NR_KS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NR_OPK_ZLEC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NR_OPK_PR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NR_KS_PR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DATA_WYK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ICD-9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NAZWA_PR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ILOSC_PR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KOSZT_PR 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ID_REKORDU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743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500-127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500-352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BRAK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08.08.2017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G21.122.17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INR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5235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500-127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500-352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BRAK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08.08.2017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G11.122.17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CZAS KAOLINOWO-KEFALINOWY (APTT)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53250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500-127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500-352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BRAK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08.08.2017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C53.103.02/021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MORFOLOGIA KRWI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69174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500-127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500-340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BRAK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10.08.2017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E91 M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PRÓBA ZGODNOŚCI PRZED PRZETOCZENIEM KOLEJNEJ JEDNOSTKI - MIKROMETODA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1862212"/>
                  </a:ext>
                </a:extLst>
              </a:tr>
              <a:tr h="16280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500-127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500-340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BRAK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10.08.2017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E89 M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PRÓBA ZGODNOŚCI PRZED PRZETOCZENIEM1 JEDNOSTKI Z BADANIEM PRZECIWCIAŁ - MIKROMETODA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8404909"/>
                  </a:ext>
                </a:extLst>
              </a:tr>
              <a:tr h="15035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500-127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500-338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BRAK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10.08.2017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89.512 PR NIEINW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ELEKTROKARDIOGRAM Z 12 LUB WIĘCEJ ODPROWADZENIAMI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15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18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42952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07484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F5B2AE7-C6B6-421C-BCC9-B8EC661B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/>
              <a:t>Personel zabiegowy – plik PR_HR</a:t>
            </a:r>
          </a:p>
        </p:txBody>
      </p:sp>
      <p:graphicFrame>
        <p:nvGraphicFramePr>
          <p:cNvPr id="7" name="Symbol zastępczy zawartości 6">
            <a:extLst>
              <a:ext uri="{FF2B5EF4-FFF2-40B4-BE49-F238E27FC236}">
                <a16:creationId xmlns:a16="http://schemas.microsoft.com/office/drawing/2014/main" id="{CB6EB0D4-818A-4011-8265-F62BBA9B54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3906278"/>
              </p:ext>
            </p:extLst>
          </p:nvPr>
        </p:nvGraphicFramePr>
        <p:xfrm>
          <a:off x="623392" y="1456717"/>
          <a:ext cx="10669003" cy="4436616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883856">
                  <a:extLst>
                    <a:ext uri="{9D8B030D-6E8A-4147-A177-3AD203B41FA5}">
                      <a16:colId xmlns:a16="http://schemas.microsoft.com/office/drawing/2014/main" val="2551658978"/>
                    </a:ext>
                  </a:extLst>
                </a:gridCol>
                <a:gridCol w="812634">
                  <a:extLst>
                    <a:ext uri="{9D8B030D-6E8A-4147-A177-3AD203B41FA5}">
                      <a16:colId xmlns:a16="http://schemas.microsoft.com/office/drawing/2014/main" val="1779693281"/>
                    </a:ext>
                  </a:extLst>
                </a:gridCol>
                <a:gridCol w="897335">
                  <a:extLst>
                    <a:ext uri="{9D8B030D-6E8A-4147-A177-3AD203B41FA5}">
                      <a16:colId xmlns:a16="http://schemas.microsoft.com/office/drawing/2014/main" val="1681540763"/>
                    </a:ext>
                  </a:extLst>
                </a:gridCol>
                <a:gridCol w="777483">
                  <a:extLst>
                    <a:ext uri="{9D8B030D-6E8A-4147-A177-3AD203B41FA5}">
                      <a16:colId xmlns:a16="http://schemas.microsoft.com/office/drawing/2014/main" val="2760653591"/>
                    </a:ext>
                  </a:extLst>
                </a:gridCol>
                <a:gridCol w="995199">
                  <a:extLst>
                    <a:ext uri="{9D8B030D-6E8A-4147-A177-3AD203B41FA5}">
                      <a16:colId xmlns:a16="http://schemas.microsoft.com/office/drawing/2014/main" val="852758900"/>
                    </a:ext>
                  </a:extLst>
                </a:gridCol>
                <a:gridCol w="1599650">
                  <a:extLst>
                    <a:ext uri="{9D8B030D-6E8A-4147-A177-3AD203B41FA5}">
                      <a16:colId xmlns:a16="http://schemas.microsoft.com/office/drawing/2014/main" val="554173103"/>
                    </a:ext>
                  </a:extLst>
                </a:gridCol>
                <a:gridCol w="841554">
                  <a:extLst>
                    <a:ext uri="{9D8B030D-6E8A-4147-A177-3AD203B41FA5}">
                      <a16:colId xmlns:a16="http://schemas.microsoft.com/office/drawing/2014/main" val="4029104976"/>
                    </a:ext>
                  </a:extLst>
                </a:gridCol>
                <a:gridCol w="1076253">
                  <a:extLst>
                    <a:ext uri="{9D8B030D-6E8A-4147-A177-3AD203B41FA5}">
                      <a16:colId xmlns:a16="http://schemas.microsoft.com/office/drawing/2014/main" val="273970437"/>
                    </a:ext>
                  </a:extLst>
                </a:gridCol>
                <a:gridCol w="880508">
                  <a:extLst>
                    <a:ext uri="{9D8B030D-6E8A-4147-A177-3AD203B41FA5}">
                      <a16:colId xmlns:a16="http://schemas.microsoft.com/office/drawing/2014/main" val="587354533"/>
                    </a:ext>
                  </a:extLst>
                </a:gridCol>
                <a:gridCol w="1135299">
                  <a:extLst>
                    <a:ext uri="{9D8B030D-6E8A-4147-A177-3AD203B41FA5}">
                      <a16:colId xmlns:a16="http://schemas.microsoft.com/office/drawing/2014/main" val="3072098694"/>
                    </a:ext>
                  </a:extLst>
                </a:gridCol>
                <a:gridCol w="769232">
                  <a:extLst>
                    <a:ext uri="{9D8B030D-6E8A-4147-A177-3AD203B41FA5}">
                      <a16:colId xmlns:a16="http://schemas.microsoft.com/office/drawing/2014/main" val="476494371"/>
                    </a:ext>
                  </a:extLst>
                </a:gridCol>
              </a:tblGrid>
              <a:tr h="621326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NR_KS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NR_KS_PR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DATA_WYK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CZAS_PR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NR_OPK_HR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NAZWA_HR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ILOSC_HR</a:t>
                      </a:r>
                      <a:r>
                        <a:rPr lang="pl-PL" b="0" dirty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pl-PL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CZAS_JEDNEGO_HR</a:t>
                      </a:r>
                      <a:r>
                        <a:rPr lang="pl-PL" b="0" dirty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pl-PL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KOSZT_HR</a:t>
                      </a:r>
                      <a:r>
                        <a:rPr lang="pl-PL" b="0" dirty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pl-PL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KOSZT_HR_RODZAJ</a:t>
                      </a:r>
                      <a:r>
                        <a:rPr lang="pl-PL" b="0" dirty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pl-PL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ID_REKORDU</a:t>
                      </a:r>
                      <a:r>
                        <a:rPr lang="pl-PL" b="0" dirty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pl-PL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74315"/>
                  </a:ext>
                </a:extLst>
              </a:tr>
              <a:tr h="62132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BRAK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01:40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500-523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ZSO PIELĘGNIARKA INSTRUMENT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01:40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54,31984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5235007"/>
                  </a:ext>
                </a:extLst>
              </a:tr>
              <a:tr h="62132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BRAK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01:40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500-523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PIELĘGNIARKA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01:40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54,31984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0790160"/>
                  </a:ext>
                </a:extLst>
              </a:tr>
              <a:tr h="62132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BRAK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01:40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500-523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CH.OGÓLNA CHIRURG OPERATOR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01:40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92,01347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4501325"/>
                  </a:ext>
                </a:extLst>
              </a:tr>
              <a:tr h="62132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BRAK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01:40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500-523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CH.OGÓLNA CHIRURG ASYSTENT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01:40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92,01347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1153162"/>
                  </a:ext>
                </a:extLst>
              </a:tr>
              <a:tr h="62132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BRAK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02:15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500-531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ANESTEZJOLOGIA PIELĘGNIARKA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02:15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103,1527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9883692"/>
                  </a:ext>
                </a:extLst>
              </a:tr>
              <a:tr h="62132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22228/2017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BRAK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09.08.2017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02:15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500-531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ANESTEZJOLOG LEKARZ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02:15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317,4026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5326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75859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3">
            <a:extLst>
              <a:ext uri="{FF2B5EF4-FFF2-40B4-BE49-F238E27FC236}">
                <a16:creationId xmlns:a16="http://schemas.microsoft.com/office/drawing/2014/main" id="{07DA00F5-C41F-4E85-99DB-9BBE6C0ABBA9}"/>
              </a:ext>
            </a:extLst>
          </p:cNvPr>
          <p:cNvSpPr txBox="1">
            <a:spLocks/>
          </p:cNvSpPr>
          <p:nvPr/>
        </p:nvSpPr>
        <p:spPr bwMode="auto">
          <a:xfrm>
            <a:off x="9614516" y="1363119"/>
            <a:ext cx="2419350" cy="1321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l-PL" altLang="pl-PL" sz="2400" b="1" i="0" dirty="0" smtClean="0">
                <a:solidFill>
                  <a:srgbClr val="17729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000" kern="0" dirty="0" err="1"/>
              <a:t>Opis</a:t>
            </a:r>
            <a:r>
              <a:rPr lang="en-US" sz="3000" kern="0" dirty="0"/>
              <a:t> </a:t>
            </a:r>
            <a:r>
              <a:rPr lang="en-US" sz="3000" kern="0" dirty="0" err="1"/>
              <a:t>przypadku</a:t>
            </a:r>
            <a:r>
              <a:rPr lang="pl-PL" sz="3000" kern="0" dirty="0"/>
              <a:t> 2</a:t>
            </a:r>
            <a:endParaRPr lang="en-US" sz="3000" kern="0" dirty="0"/>
          </a:p>
        </p:txBody>
      </p:sp>
      <p:sp>
        <p:nvSpPr>
          <p:cNvPr id="10" name="Symbol zastępczy zawartości 4">
            <a:extLst>
              <a:ext uri="{FF2B5EF4-FFF2-40B4-BE49-F238E27FC236}">
                <a16:creationId xmlns:a16="http://schemas.microsoft.com/office/drawing/2014/main" id="{A14A230C-5DFE-4ED7-BB4D-65C57E86D796}"/>
              </a:ext>
            </a:extLst>
          </p:cNvPr>
          <p:cNvSpPr txBox="1">
            <a:spLocks/>
          </p:cNvSpPr>
          <p:nvPr/>
        </p:nvSpPr>
        <p:spPr bwMode="auto">
          <a:xfrm>
            <a:off x="9684855" y="3784107"/>
            <a:ext cx="2419350" cy="1169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 fontScale="92500"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35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FontTx/>
              <a:buNone/>
            </a:pPr>
            <a:r>
              <a:rPr lang="en-US" kern="0" dirty="0" err="1"/>
              <a:t>Pacjent</a:t>
            </a:r>
            <a:r>
              <a:rPr lang="en-US" kern="0" dirty="0"/>
              <a:t> </a:t>
            </a:r>
            <a:r>
              <a:rPr lang="pl-PL" kern="0" dirty="0"/>
              <a:t>Zenon Wiśniewski</a:t>
            </a: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pl-PL" kern="0" dirty="0"/>
              <a:t>przyjęty na Oddział chirurgii ogólnej z powodu rozpoznania K22.7 – inne określone choroby wątroby.</a:t>
            </a:r>
            <a:endParaRPr lang="en-US" kern="0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F5D4348-FF5C-46CD-91A0-738308EBA91E}"/>
              </a:ext>
            </a:extLst>
          </p:cNvPr>
          <p:cNvSpPr txBox="1"/>
          <p:nvPr/>
        </p:nvSpPr>
        <p:spPr>
          <a:xfrm>
            <a:off x="1818257" y="6586041"/>
            <a:ext cx="713043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00"/>
              <a:t>https://www.aidsmap.com/sites/default/files/styles/aidsmap_medium_crop/public/2020-06/liver-disease-covid.png?itok=hnDYoDJ3</a:t>
            </a:r>
            <a:endParaRPr lang="pl-PL" sz="800" dirty="0"/>
          </a:p>
        </p:txBody>
      </p:sp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025D2A04-6313-4FA7-AFF2-6D28FB3CB631}"/>
              </a:ext>
            </a:extLst>
          </p:cNvPr>
          <p:cNvSpPr/>
          <p:nvPr/>
        </p:nvSpPr>
        <p:spPr bwMode="auto">
          <a:xfrm>
            <a:off x="9684855" y="2856160"/>
            <a:ext cx="2419350" cy="756133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grupa G12</a:t>
            </a:r>
          </a:p>
        </p:txBody>
      </p:sp>
      <p:pic>
        <p:nvPicPr>
          <p:cNvPr id="14" name="Symbol zastępczy zawartości 13">
            <a:extLst>
              <a:ext uri="{FF2B5EF4-FFF2-40B4-BE49-F238E27FC236}">
                <a16:creationId xmlns:a16="http://schemas.microsoft.com/office/drawing/2014/main" id="{024C95DF-FBA9-4FA1-8E9A-C19C18CE27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5" y="56515"/>
            <a:ext cx="9526721" cy="6603890"/>
          </a:xfrm>
        </p:spPr>
      </p:pic>
    </p:spTree>
    <p:extLst>
      <p:ext uri="{BB962C8B-B14F-4D97-AF65-F5344CB8AC3E}">
        <p14:creationId xmlns:p14="http://schemas.microsoft.com/office/powerpoint/2010/main" val="117473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36CD4917-E711-4266-BAD7-D330FED12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Przebieg hospitalizacji pacjenta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541BD6C-08C3-47DA-8A9F-D813D86009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 altLang="pl-PL" dirty="0">
              <a:solidFill>
                <a:srgbClr val="000000"/>
              </a:solidFill>
            </a:endParaRPr>
          </a:p>
        </p:txBody>
      </p:sp>
      <p:graphicFrame>
        <p:nvGraphicFramePr>
          <p:cNvPr id="8" name="Symbol zastępczy zawartości 7">
            <a:extLst>
              <a:ext uri="{FF2B5EF4-FFF2-40B4-BE49-F238E27FC236}">
                <a16:creationId xmlns:a16="http://schemas.microsoft.com/office/drawing/2014/main" id="{AFF215D7-3265-47C7-81A9-E18D66F814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8268564"/>
              </p:ext>
            </p:extLst>
          </p:nvPr>
        </p:nvGraphicFramePr>
        <p:xfrm>
          <a:off x="609600" y="1412779"/>
          <a:ext cx="10972800" cy="471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95257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F5B2AE7-C6B6-421C-BCC9-B8EC661B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/>
              <a:t>Dane ogólne pacjenta – plik OG</a:t>
            </a:r>
          </a:p>
        </p:txBody>
      </p:sp>
      <p:graphicFrame>
        <p:nvGraphicFramePr>
          <p:cNvPr id="6" name="Symbol zastępczy zawartości 3">
            <a:extLst>
              <a:ext uri="{FF2B5EF4-FFF2-40B4-BE49-F238E27FC236}">
                <a16:creationId xmlns:a16="http://schemas.microsoft.com/office/drawing/2014/main" id="{5EF6573A-CB2F-42C6-8D41-E9031B49F9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1757845"/>
              </p:ext>
            </p:extLst>
          </p:nvPr>
        </p:nvGraphicFramePr>
        <p:xfrm>
          <a:off x="878889" y="1803492"/>
          <a:ext cx="9951868" cy="643439"/>
        </p:xfrm>
        <a:graphic>
          <a:graphicData uri="http://schemas.openxmlformats.org/drawingml/2006/table">
            <a:tbl>
              <a:tblPr firstRow="1">
                <a:tableStyleId>{72833802-FEF1-4C79-8D5D-14CF1EAF98D9}</a:tableStyleId>
              </a:tblPr>
              <a:tblGrid>
                <a:gridCol w="1719759">
                  <a:extLst>
                    <a:ext uri="{9D8B030D-6E8A-4147-A177-3AD203B41FA5}">
                      <a16:colId xmlns:a16="http://schemas.microsoft.com/office/drawing/2014/main" val="2585652737"/>
                    </a:ext>
                  </a:extLst>
                </a:gridCol>
                <a:gridCol w="1892471">
                  <a:extLst>
                    <a:ext uri="{9D8B030D-6E8A-4147-A177-3AD203B41FA5}">
                      <a16:colId xmlns:a16="http://schemas.microsoft.com/office/drawing/2014/main" val="1741212968"/>
                    </a:ext>
                  </a:extLst>
                </a:gridCol>
                <a:gridCol w="2222659">
                  <a:extLst>
                    <a:ext uri="{9D8B030D-6E8A-4147-A177-3AD203B41FA5}">
                      <a16:colId xmlns:a16="http://schemas.microsoft.com/office/drawing/2014/main" val="587800187"/>
                    </a:ext>
                  </a:extLst>
                </a:gridCol>
                <a:gridCol w="1840418">
                  <a:extLst>
                    <a:ext uri="{9D8B030D-6E8A-4147-A177-3AD203B41FA5}">
                      <a16:colId xmlns:a16="http://schemas.microsoft.com/office/drawing/2014/main" val="1925514199"/>
                    </a:ext>
                  </a:extLst>
                </a:gridCol>
                <a:gridCol w="2276561">
                  <a:extLst>
                    <a:ext uri="{9D8B030D-6E8A-4147-A177-3AD203B41FA5}">
                      <a16:colId xmlns:a16="http://schemas.microsoft.com/office/drawing/2014/main" val="2672374795"/>
                    </a:ext>
                  </a:extLst>
                </a:gridCol>
              </a:tblGrid>
              <a:tr h="333442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200" b="1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NR_KS</a:t>
                      </a:r>
                      <a:endParaRPr lang="pl-PL" sz="1200" b="1" i="0" u="none" strike="noStrike" cap="none" spc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7522" marT="15630" marB="7815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200" b="1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ID_PACJENTA</a:t>
                      </a:r>
                      <a:endParaRPr lang="pl-PL" sz="1200" b="1" i="0" u="none" strike="noStrike" cap="none" spc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7522" marT="15630" marB="7815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200" b="1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DATA_PRZYJ</a:t>
                      </a:r>
                      <a:endParaRPr lang="pl-PL" sz="1200" b="1" i="0" u="none" strike="noStrike" cap="none" spc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7522" marT="15630" marB="7815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200" b="1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DATA_ZAK</a:t>
                      </a:r>
                      <a:endParaRPr lang="pl-PL" sz="1200" b="1" i="0" u="none" strike="noStrike" cap="none" spc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7522" marT="15630" marB="7815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200" b="1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ID_REKORDU</a:t>
                      </a:r>
                      <a:endParaRPr lang="pl-PL" sz="1200" b="1" i="0" u="none" strike="noStrike" cap="none" spc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7522" marT="15630" marB="7815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8466848"/>
                  </a:ext>
                </a:extLst>
              </a:tr>
              <a:tr h="30999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2017/6/6015/0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yyyyyyyyyyy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05.06.2017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07.06.2017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3322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05867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F5B2AE7-C6B6-421C-BCC9-B8EC661B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/>
              <a:t>Ruch międzyoddziałowy – plik SM</a:t>
            </a:r>
            <a:endParaRPr lang="pl-PL" sz="1050" dirty="0"/>
          </a:p>
        </p:txBody>
      </p:sp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D3C05D23-FBE9-4CB1-9F5C-416739D120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181600"/>
              </p:ext>
            </p:extLst>
          </p:nvPr>
        </p:nvGraphicFramePr>
        <p:xfrm>
          <a:off x="623393" y="1603054"/>
          <a:ext cx="10792739" cy="1042493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1005202">
                  <a:extLst>
                    <a:ext uri="{9D8B030D-6E8A-4147-A177-3AD203B41FA5}">
                      <a16:colId xmlns:a16="http://schemas.microsoft.com/office/drawing/2014/main" val="3407363918"/>
                    </a:ext>
                  </a:extLst>
                </a:gridCol>
                <a:gridCol w="924068">
                  <a:extLst>
                    <a:ext uri="{9D8B030D-6E8A-4147-A177-3AD203B41FA5}">
                      <a16:colId xmlns:a16="http://schemas.microsoft.com/office/drawing/2014/main" val="238713587"/>
                    </a:ext>
                  </a:extLst>
                </a:gridCol>
                <a:gridCol w="1591945">
                  <a:extLst>
                    <a:ext uri="{9D8B030D-6E8A-4147-A177-3AD203B41FA5}">
                      <a16:colId xmlns:a16="http://schemas.microsoft.com/office/drawing/2014/main" val="1200635881"/>
                    </a:ext>
                  </a:extLst>
                </a:gridCol>
                <a:gridCol w="1484622">
                  <a:extLst>
                    <a:ext uri="{9D8B030D-6E8A-4147-A177-3AD203B41FA5}">
                      <a16:colId xmlns:a16="http://schemas.microsoft.com/office/drawing/2014/main" val="2983901115"/>
                    </a:ext>
                  </a:extLst>
                </a:gridCol>
                <a:gridCol w="1225261">
                  <a:extLst>
                    <a:ext uri="{9D8B030D-6E8A-4147-A177-3AD203B41FA5}">
                      <a16:colId xmlns:a16="http://schemas.microsoft.com/office/drawing/2014/main" val="1032929108"/>
                    </a:ext>
                  </a:extLst>
                </a:gridCol>
                <a:gridCol w="1064276">
                  <a:extLst>
                    <a:ext uri="{9D8B030D-6E8A-4147-A177-3AD203B41FA5}">
                      <a16:colId xmlns:a16="http://schemas.microsoft.com/office/drawing/2014/main" val="643726113"/>
                    </a:ext>
                  </a:extLst>
                </a:gridCol>
                <a:gridCol w="787029">
                  <a:extLst>
                    <a:ext uri="{9D8B030D-6E8A-4147-A177-3AD203B41FA5}">
                      <a16:colId xmlns:a16="http://schemas.microsoft.com/office/drawing/2014/main" val="1971259939"/>
                    </a:ext>
                  </a:extLst>
                </a:gridCol>
                <a:gridCol w="894351">
                  <a:extLst>
                    <a:ext uri="{9D8B030D-6E8A-4147-A177-3AD203B41FA5}">
                      <a16:colId xmlns:a16="http://schemas.microsoft.com/office/drawing/2014/main" val="3657742659"/>
                    </a:ext>
                  </a:extLst>
                </a:gridCol>
                <a:gridCol w="1207374">
                  <a:extLst>
                    <a:ext uri="{9D8B030D-6E8A-4147-A177-3AD203B41FA5}">
                      <a16:colId xmlns:a16="http://schemas.microsoft.com/office/drawing/2014/main" val="959584050"/>
                    </a:ext>
                  </a:extLst>
                </a:gridCol>
                <a:gridCol w="608611">
                  <a:extLst>
                    <a:ext uri="{9D8B030D-6E8A-4147-A177-3AD203B41FA5}">
                      <a16:colId xmlns:a16="http://schemas.microsoft.com/office/drawing/2014/main" val="1990137080"/>
                    </a:ext>
                  </a:extLst>
                </a:gridCol>
              </a:tblGrid>
              <a:tr h="560511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NR_OPK_SM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95" marR="4395" marT="4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NR_KS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95" marR="4395" marT="4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DATA_ROZP_POBYT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95" marR="4395" marT="4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DATA_ZAK_POBYT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95" marR="4395" marT="4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KOD_ZAKRESU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95" marR="4395" marT="4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KOD_PROD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1" marR="4541" marT="4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ROZP_GL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1" marR="4541" marT="4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ROZP_WSP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1" marR="4541" marT="4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KROTNOSC_SM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1" marR="4541" marT="4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ID_REKORDU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1" marR="4541" marT="45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55507"/>
                  </a:ext>
                </a:extLst>
              </a:tr>
              <a:tr h="48198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501-01-03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2017/6/6015/0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05.06.2017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07.06.2017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03.4500.030.02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5.51.01.0007012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K76.8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BRAK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8205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27389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5182D25F-A12F-421F-A37C-EF391C419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817398"/>
            <a:ext cx="10972800" cy="2308768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Brak wszystkich leków podanych pacjentowi np. znieczulenia do zabiegu</a:t>
            </a: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8F5B2AE7-C6B6-421C-BCC9-B8EC661B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/>
              <a:t>Produkty lecznicze – plik PL</a:t>
            </a:r>
            <a:endParaRPr lang="pl-PL" sz="1050" dirty="0"/>
          </a:p>
        </p:txBody>
      </p:sp>
      <p:graphicFrame>
        <p:nvGraphicFramePr>
          <p:cNvPr id="6" name="Symbol zastępczy zawartości 6">
            <a:extLst>
              <a:ext uri="{FF2B5EF4-FFF2-40B4-BE49-F238E27FC236}">
                <a16:creationId xmlns:a16="http://schemas.microsoft.com/office/drawing/2014/main" id="{C0345A99-7313-49C0-8CB8-7BDEE78F05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1728788"/>
              </p:ext>
            </p:extLst>
          </p:nvPr>
        </p:nvGraphicFramePr>
        <p:xfrm>
          <a:off x="623393" y="1461187"/>
          <a:ext cx="10151312" cy="105801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759282">
                  <a:extLst>
                    <a:ext uri="{9D8B030D-6E8A-4147-A177-3AD203B41FA5}">
                      <a16:colId xmlns:a16="http://schemas.microsoft.com/office/drawing/2014/main" val="2551658978"/>
                    </a:ext>
                  </a:extLst>
                </a:gridCol>
                <a:gridCol w="851852">
                  <a:extLst>
                    <a:ext uri="{9D8B030D-6E8A-4147-A177-3AD203B41FA5}">
                      <a16:colId xmlns:a16="http://schemas.microsoft.com/office/drawing/2014/main" val="1779693281"/>
                    </a:ext>
                  </a:extLst>
                </a:gridCol>
                <a:gridCol w="895173">
                  <a:extLst>
                    <a:ext uri="{9D8B030D-6E8A-4147-A177-3AD203B41FA5}">
                      <a16:colId xmlns:a16="http://schemas.microsoft.com/office/drawing/2014/main" val="1681540763"/>
                    </a:ext>
                  </a:extLst>
                </a:gridCol>
                <a:gridCol w="1000315">
                  <a:extLst>
                    <a:ext uri="{9D8B030D-6E8A-4147-A177-3AD203B41FA5}">
                      <a16:colId xmlns:a16="http://schemas.microsoft.com/office/drawing/2014/main" val="2760653591"/>
                    </a:ext>
                  </a:extLst>
                </a:gridCol>
                <a:gridCol w="1328938">
                  <a:extLst>
                    <a:ext uri="{9D8B030D-6E8A-4147-A177-3AD203B41FA5}">
                      <a16:colId xmlns:a16="http://schemas.microsoft.com/office/drawing/2014/main" val="852758900"/>
                    </a:ext>
                  </a:extLst>
                </a:gridCol>
                <a:gridCol w="1328938">
                  <a:extLst>
                    <a:ext uri="{9D8B030D-6E8A-4147-A177-3AD203B41FA5}">
                      <a16:colId xmlns:a16="http://schemas.microsoft.com/office/drawing/2014/main" val="554173103"/>
                    </a:ext>
                  </a:extLst>
                </a:gridCol>
                <a:gridCol w="1328938">
                  <a:extLst>
                    <a:ext uri="{9D8B030D-6E8A-4147-A177-3AD203B41FA5}">
                      <a16:colId xmlns:a16="http://schemas.microsoft.com/office/drawing/2014/main" val="4029104976"/>
                    </a:ext>
                  </a:extLst>
                </a:gridCol>
                <a:gridCol w="1328938">
                  <a:extLst>
                    <a:ext uri="{9D8B030D-6E8A-4147-A177-3AD203B41FA5}">
                      <a16:colId xmlns:a16="http://schemas.microsoft.com/office/drawing/2014/main" val="273970437"/>
                    </a:ext>
                  </a:extLst>
                </a:gridCol>
                <a:gridCol w="1328938">
                  <a:extLst>
                    <a:ext uri="{9D8B030D-6E8A-4147-A177-3AD203B41FA5}">
                      <a16:colId xmlns:a16="http://schemas.microsoft.com/office/drawing/2014/main" val="587354533"/>
                    </a:ext>
                  </a:extLst>
                </a:gridCol>
              </a:tblGrid>
              <a:tr h="188595"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NR_OPK_PL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52" marR="6452" marT="6452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NR_KS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52" marR="6452" marT="6452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DATA_WYK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52" marR="6452" marT="6452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EAN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52" marR="6452" marT="6452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NAZWA_PL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52" marR="6452" marT="6452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JEDN_MIARY_PL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55" marR="5255" marT="525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LICZBA_PODANYCH_JEDN_MIARY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55" marR="5255" marT="525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KOSZT_JEDNOSTKI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55" marR="5255" marT="525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ID_REKORDU</a:t>
                      </a:r>
                      <a:endParaRPr lang="pl-PL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55" marR="5255" marT="5255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74315"/>
                  </a:ext>
                </a:extLst>
              </a:tr>
              <a:tr h="22417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501-01-03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2017/6/6015/0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06.06.2017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05909991256715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BIOTRAKSON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OP.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2,21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65235007"/>
                  </a:ext>
                </a:extLst>
              </a:tr>
              <a:tr h="22417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501-01-03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2017/6/6015/0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06.06.2017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05902020926887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CLEXANE 40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AMP-STRZY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6,93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08836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48402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F5B2AE7-C6B6-421C-BCC9-B8EC661B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/>
              <a:t>Wyroby medyczne – plik WM</a:t>
            </a:r>
            <a:endParaRPr lang="pl-PL" sz="1050" dirty="0"/>
          </a:p>
        </p:txBody>
      </p:sp>
      <p:graphicFrame>
        <p:nvGraphicFramePr>
          <p:cNvPr id="6" name="Symbol zastępczy zawartości 6">
            <a:extLst>
              <a:ext uri="{FF2B5EF4-FFF2-40B4-BE49-F238E27FC236}">
                <a16:creationId xmlns:a16="http://schemas.microsoft.com/office/drawing/2014/main" id="{78A2B92C-B91E-440F-8803-17C17923C1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9837315"/>
              </p:ext>
            </p:extLst>
          </p:nvPr>
        </p:nvGraphicFramePr>
        <p:xfrm>
          <a:off x="623393" y="1240811"/>
          <a:ext cx="10151312" cy="626126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759282">
                  <a:extLst>
                    <a:ext uri="{9D8B030D-6E8A-4147-A177-3AD203B41FA5}">
                      <a16:colId xmlns:a16="http://schemas.microsoft.com/office/drawing/2014/main" val="2551658978"/>
                    </a:ext>
                  </a:extLst>
                </a:gridCol>
                <a:gridCol w="961030">
                  <a:extLst>
                    <a:ext uri="{9D8B030D-6E8A-4147-A177-3AD203B41FA5}">
                      <a16:colId xmlns:a16="http://schemas.microsoft.com/office/drawing/2014/main" val="1779693281"/>
                    </a:ext>
                  </a:extLst>
                </a:gridCol>
                <a:gridCol w="1003177">
                  <a:extLst>
                    <a:ext uri="{9D8B030D-6E8A-4147-A177-3AD203B41FA5}">
                      <a16:colId xmlns:a16="http://schemas.microsoft.com/office/drawing/2014/main" val="1681540763"/>
                    </a:ext>
                  </a:extLst>
                </a:gridCol>
                <a:gridCol w="976543">
                  <a:extLst>
                    <a:ext uri="{9D8B030D-6E8A-4147-A177-3AD203B41FA5}">
                      <a16:colId xmlns:a16="http://schemas.microsoft.com/office/drawing/2014/main" val="2760653591"/>
                    </a:ext>
                  </a:extLst>
                </a:gridCol>
                <a:gridCol w="1855433">
                  <a:extLst>
                    <a:ext uri="{9D8B030D-6E8A-4147-A177-3AD203B41FA5}">
                      <a16:colId xmlns:a16="http://schemas.microsoft.com/office/drawing/2014/main" val="852758900"/>
                    </a:ext>
                  </a:extLst>
                </a:gridCol>
                <a:gridCol w="1047565">
                  <a:extLst>
                    <a:ext uri="{9D8B030D-6E8A-4147-A177-3AD203B41FA5}">
                      <a16:colId xmlns:a16="http://schemas.microsoft.com/office/drawing/2014/main" val="554173103"/>
                    </a:ext>
                  </a:extLst>
                </a:gridCol>
                <a:gridCol w="1464816">
                  <a:extLst>
                    <a:ext uri="{9D8B030D-6E8A-4147-A177-3AD203B41FA5}">
                      <a16:colId xmlns:a16="http://schemas.microsoft.com/office/drawing/2014/main" val="4029104976"/>
                    </a:ext>
                  </a:extLst>
                </a:gridCol>
                <a:gridCol w="1233996">
                  <a:extLst>
                    <a:ext uri="{9D8B030D-6E8A-4147-A177-3AD203B41FA5}">
                      <a16:colId xmlns:a16="http://schemas.microsoft.com/office/drawing/2014/main" val="273970437"/>
                    </a:ext>
                  </a:extLst>
                </a:gridCol>
                <a:gridCol w="849470">
                  <a:extLst>
                    <a:ext uri="{9D8B030D-6E8A-4147-A177-3AD203B41FA5}">
                      <a16:colId xmlns:a16="http://schemas.microsoft.com/office/drawing/2014/main" val="587354533"/>
                    </a:ext>
                  </a:extLst>
                </a:gridCol>
              </a:tblGrid>
              <a:tr h="18859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NR_OPK_WM</a:t>
                      </a:r>
                      <a:endParaRPr lang="pl-PL" sz="13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NR_KS</a:t>
                      </a:r>
                      <a:endParaRPr lang="pl-PL" sz="13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DATA_WYK</a:t>
                      </a:r>
                      <a:endParaRPr lang="pl-PL" sz="13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EAN</a:t>
                      </a:r>
                      <a:endParaRPr lang="pl-PL" sz="13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3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NAZWA_WM</a:t>
                      </a:r>
                      <a:endParaRPr lang="pl-PL" sz="13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JEDN_MIARY_WM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LICZBA_ZUZYTYCH_JEDN_MIARY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KOSZT_JEDNOSTKI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ID_REKORDU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74315"/>
                  </a:ext>
                </a:extLst>
              </a:tr>
              <a:tr h="224171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501-01-03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2017/6/6015/0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05.06.2017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11111258654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STRZYKAWKA 2 ML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SZT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0,072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6698570"/>
                  </a:ext>
                </a:extLst>
              </a:tr>
            </a:tbl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id="{1B63BB22-2AAA-4CFB-BC40-5D4AED220570}"/>
              </a:ext>
            </a:extLst>
          </p:cNvPr>
          <p:cNvSpPr txBox="1"/>
          <p:nvPr/>
        </p:nvSpPr>
        <p:spPr>
          <a:xfrm>
            <a:off x="623393" y="3915922"/>
            <a:ext cx="85183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C00000"/>
                </a:solidFill>
              </a:rPr>
              <a:t>Brak wszystkich zużytych wyrobów </a:t>
            </a:r>
          </a:p>
        </p:txBody>
      </p:sp>
    </p:spTree>
    <p:extLst>
      <p:ext uri="{BB962C8B-B14F-4D97-AF65-F5344CB8AC3E}">
        <p14:creationId xmlns:p14="http://schemas.microsoft.com/office/powerpoint/2010/main" val="1677477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0F415CBA-B6A0-4BAC-91E3-1E1D0007F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4715" y="1124745"/>
            <a:ext cx="5365751" cy="113018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pl-PL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Liczba hospitalizacji w 2019 r. – 4 784</a:t>
            </a:r>
            <a:r>
              <a:rPr lang="pl-PL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pl-PL" sz="2000" dirty="0">
                <a:solidFill>
                  <a:srgbClr val="000000"/>
                </a:solidFill>
                <a:latin typeface="Calibri" panose="020F0502020204030204" pitchFamily="34" charset="0"/>
              </a:rPr>
              <a:t>Liczba pacjentów - 3 105 </a:t>
            </a:r>
          </a:p>
          <a:p>
            <a:r>
              <a:rPr lang="pl-PL" sz="2000" dirty="0">
                <a:solidFill>
                  <a:srgbClr val="000000"/>
                </a:solidFill>
                <a:latin typeface="Calibri" panose="020F0502020204030204" pitchFamily="34" charset="0"/>
              </a:rPr>
              <a:t>Długość hospitalizacji - mediana (dni) -  2</a:t>
            </a:r>
          </a:p>
          <a:p>
            <a:pPr marL="0" indent="0">
              <a:buNone/>
            </a:pPr>
            <a:endParaRPr lang="pl-PL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pl-PL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A4C1E50D-0DCD-42CF-8689-B52D9C674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533" y="181575"/>
            <a:ext cx="7138988" cy="562074"/>
          </a:xfrm>
        </p:spPr>
        <p:txBody>
          <a:bodyPr/>
          <a:lstStyle/>
          <a:p>
            <a:r>
              <a:rPr lang="pl-PL" dirty="0"/>
              <a:t>F03 - Średnie i endoskopowe zabiegi przełyku *</a:t>
            </a:r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76C6B826-24FE-494C-8CF9-EBA6449442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5490912"/>
              </p:ext>
            </p:extLst>
          </p:nvPr>
        </p:nvGraphicFramePr>
        <p:xfrm>
          <a:off x="294316" y="2167217"/>
          <a:ext cx="4176464" cy="2000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0B841DA6-0DB8-4415-8F8C-C0E21DECCA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8296477"/>
              </p:ext>
            </p:extLst>
          </p:nvPr>
        </p:nvGraphicFramePr>
        <p:xfrm>
          <a:off x="3702570" y="2129108"/>
          <a:ext cx="7944787" cy="2083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A5970CC1-D981-433B-9744-BFFF53E6FD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081930"/>
              </p:ext>
            </p:extLst>
          </p:nvPr>
        </p:nvGraphicFramePr>
        <p:xfrm>
          <a:off x="1544715" y="4183395"/>
          <a:ext cx="8495931" cy="233172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066669">
                  <a:extLst>
                    <a:ext uri="{9D8B030D-6E8A-4147-A177-3AD203B41FA5}">
                      <a16:colId xmlns:a16="http://schemas.microsoft.com/office/drawing/2014/main" val="1914490615"/>
                    </a:ext>
                  </a:extLst>
                </a:gridCol>
                <a:gridCol w="4378960">
                  <a:extLst>
                    <a:ext uri="{9D8B030D-6E8A-4147-A177-3AD203B41FA5}">
                      <a16:colId xmlns:a16="http://schemas.microsoft.com/office/drawing/2014/main" val="1357378350"/>
                    </a:ext>
                  </a:extLst>
                </a:gridCol>
                <a:gridCol w="2002345">
                  <a:extLst>
                    <a:ext uri="{9D8B030D-6E8A-4147-A177-3AD203B41FA5}">
                      <a16:colId xmlns:a16="http://schemas.microsoft.com/office/drawing/2014/main" val="526316398"/>
                    </a:ext>
                  </a:extLst>
                </a:gridCol>
                <a:gridCol w="1047957">
                  <a:extLst>
                    <a:ext uri="{9D8B030D-6E8A-4147-A177-3AD203B41FA5}">
                      <a16:colId xmlns:a16="http://schemas.microsoft.com/office/drawing/2014/main" val="3932280611"/>
                    </a:ext>
                  </a:extLst>
                </a:gridCol>
              </a:tblGrid>
              <a:tr h="35052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b="1" u="none" strike="noStrike" baseline="0" dirty="0">
                          <a:solidFill>
                            <a:srgbClr val="FFFFFF"/>
                          </a:solidFill>
                          <a:effectLst/>
                        </a:rPr>
                        <a:t>kod </a:t>
                      </a:r>
                      <a:r>
                        <a:rPr lang="pl-PL" sz="1500" b="1" u="none" strike="noStrike" baseline="0" dirty="0" err="1">
                          <a:solidFill>
                            <a:srgbClr val="FFFFFF"/>
                          </a:solidFill>
                          <a:effectLst/>
                        </a:rPr>
                        <a:t>icd</a:t>
                      </a:r>
                      <a:r>
                        <a:rPr lang="pl-PL" sz="1500" b="1" u="none" strike="noStrike" baseline="0" dirty="0">
                          <a:solidFill>
                            <a:srgbClr val="FFFFFF"/>
                          </a:solidFill>
                          <a:effectLst/>
                        </a:rPr>
                        <a:t> 9</a:t>
                      </a:r>
                      <a:endParaRPr lang="pl-PL" sz="1500" b="1" i="0" u="none" strike="noStrike" baseline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b="1" u="none" strike="noStrike" baseline="0" dirty="0">
                          <a:solidFill>
                            <a:srgbClr val="FFFFFF"/>
                          </a:solidFill>
                          <a:effectLst/>
                        </a:rPr>
                        <a:t>Najczęstsze procedury w grupie</a:t>
                      </a:r>
                      <a:endParaRPr lang="pl-PL" sz="1500" b="1" i="0" u="none" strike="noStrike" baseline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b="1" u="none" strike="noStrike" baseline="0" dirty="0">
                          <a:solidFill>
                            <a:srgbClr val="FFFFFF"/>
                          </a:solidFill>
                          <a:effectLst/>
                        </a:rPr>
                        <a:t>Liczba hospitalizacji w NFZ w 2019 r.</a:t>
                      </a:r>
                      <a:endParaRPr lang="pl-PL" sz="1500" b="1" i="0" u="none" strike="noStrike" baseline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b="1" u="none" strike="noStrike" baseline="0" dirty="0">
                          <a:solidFill>
                            <a:srgbClr val="FFFFFF"/>
                          </a:solidFill>
                          <a:effectLst/>
                        </a:rPr>
                        <a:t>Udział %</a:t>
                      </a:r>
                      <a:endParaRPr lang="pl-PL" sz="1500" b="1" i="0" u="none" strike="noStrike" baseline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664185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b="1" u="none" strike="noStrike" baseline="0" dirty="0">
                          <a:solidFill>
                            <a:srgbClr val="FFFFFF"/>
                          </a:solidFill>
                          <a:effectLst/>
                        </a:rPr>
                        <a:t>42.92</a:t>
                      </a:r>
                      <a:endParaRPr lang="pl-PL" sz="1500" b="1" i="0" u="none" strike="noStrike" baseline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b="1" u="none" strike="noStrike" baseline="0" dirty="0">
                          <a:solidFill>
                            <a:srgbClr val="FFFFFF"/>
                          </a:solidFill>
                          <a:effectLst/>
                        </a:rPr>
                        <a:t>Rozszerzanie przełyku</a:t>
                      </a:r>
                      <a:endParaRPr lang="pl-PL" sz="1500" b="1" i="0" u="none" strike="noStrike" baseline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b="1" u="none" strike="noStrike" baseline="0" dirty="0">
                          <a:solidFill>
                            <a:srgbClr val="FFFFFF"/>
                          </a:solidFill>
                          <a:effectLst/>
                        </a:rPr>
                        <a:t>1897</a:t>
                      </a:r>
                      <a:endParaRPr lang="pl-PL" sz="1500" b="1" i="0" u="none" strike="noStrike" baseline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b="1" u="none" strike="noStrike" baseline="0">
                          <a:solidFill>
                            <a:srgbClr val="FFFFFF"/>
                          </a:solidFill>
                          <a:effectLst/>
                        </a:rPr>
                        <a:t>39,70%</a:t>
                      </a:r>
                      <a:endParaRPr lang="pl-PL" sz="1500" b="1" i="0" u="none" strike="noStrike" baseline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59829188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b="1" u="none" strike="noStrike" baseline="0" dirty="0">
                          <a:solidFill>
                            <a:srgbClr val="FFFFFF"/>
                          </a:solidFill>
                          <a:effectLst/>
                        </a:rPr>
                        <a:t>42.85</a:t>
                      </a:r>
                      <a:endParaRPr lang="pl-PL" sz="1500" b="1" i="0" u="none" strike="noStrike" baseline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b="1" u="none" strike="noStrike" baseline="0" dirty="0">
                          <a:solidFill>
                            <a:srgbClr val="FFFFFF"/>
                          </a:solidFill>
                          <a:effectLst/>
                        </a:rPr>
                        <a:t>Usunięcie zwężenia przełyku</a:t>
                      </a:r>
                      <a:endParaRPr lang="pl-PL" sz="1500" b="1" i="0" u="none" strike="noStrike" baseline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b="1" u="none" strike="noStrike" baseline="0">
                          <a:solidFill>
                            <a:srgbClr val="FFFFFF"/>
                          </a:solidFill>
                          <a:effectLst/>
                        </a:rPr>
                        <a:t>132</a:t>
                      </a:r>
                      <a:endParaRPr lang="pl-PL" sz="1500" b="1" i="0" u="none" strike="noStrike" baseline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b="1" u="none" strike="noStrike" baseline="0">
                          <a:solidFill>
                            <a:srgbClr val="FFFFFF"/>
                          </a:solidFill>
                          <a:effectLst/>
                        </a:rPr>
                        <a:t>2,80%</a:t>
                      </a:r>
                      <a:endParaRPr lang="pl-PL" sz="1500" b="1" i="0" u="none" strike="noStrike" baseline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49444830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b="1" u="none" strike="noStrike" baseline="0" dirty="0">
                          <a:solidFill>
                            <a:srgbClr val="FFFFFF"/>
                          </a:solidFill>
                          <a:effectLst/>
                        </a:rPr>
                        <a:t>42.333</a:t>
                      </a:r>
                      <a:endParaRPr lang="pl-PL" sz="1500" b="1" i="0" u="none" strike="noStrike" baseline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b="1" u="none" strike="noStrike" baseline="0" dirty="0">
                          <a:solidFill>
                            <a:srgbClr val="FFFFFF"/>
                          </a:solidFill>
                          <a:effectLst/>
                        </a:rPr>
                        <a:t>Endoskopowe wycięcie polipa przełyku</a:t>
                      </a:r>
                      <a:endParaRPr lang="pl-PL" sz="1500" b="1" i="0" u="none" strike="noStrike" baseline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b="1" u="none" strike="noStrike" baseline="0" dirty="0">
                          <a:solidFill>
                            <a:srgbClr val="FFFFFF"/>
                          </a:solidFill>
                          <a:effectLst/>
                        </a:rPr>
                        <a:t>100</a:t>
                      </a:r>
                      <a:endParaRPr lang="pl-PL" sz="1500" b="1" i="0" u="none" strike="noStrike" baseline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b="1" u="none" strike="noStrike" baseline="0" dirty="0">
                          <a:solidFill>
                            <a:srgbClr val="FFFFFF"/>
                          </a:solidFill>
                          <a:effectLst/>
                        </a:rPr>
                        <a:t>2,10%</a:t>
                      </a:r>
                      <a:endParaRPr lang="pl-PL" sz="1500" b="1" i="0" u="none" strike="noStrike" baseline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92858000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b="1" u="none" strike="noStrike" baseline="0" dirty="0">
                          <a:solidFill>
                            <a:srgbClr val="FFFFFF"/>
                          </a:solidFill>
                          <a:effectLst/>
                        </a:rPr>
                        <a:t>42.334</a:t>
                      </a:r>
                      <a:endParaRPr lang="pl-PL" sz="1500" b="1" i="0" u="none" strike="noStrike" baseline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b="1" u="none" strike="noStrike" baseline="0">
                          <a:solidFill>
                            <a:srgbClr val="FFFFFF"/>
                          </a:solidFill>
                          <a:effectLst/>
                        </a:rPr>
                        <a:t>Endoskopowe nastrzykanie żylaków przełyku</a:t>
                      </a:r>
                      <a:endParaRPr lang="pl-PL" sz="1500" b="1" i="0" u="none" strike="noStrike" baseline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b="1" u="none" strike="noStrike" baseline="0" dirty="0">
                          <a:solidFill>
                            <a:srgbClr val="FFFFFF"/>
                          </a:solidFill>
                          <a:effectLst/>
                        </a:rPr>
                        <a:t>1030</a:t>
                      </a:r>
                      <a:endParaRPr lang="pl-PL" sz="1500" b="1" i="0" u="none" strike="noStrike" baseline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b="1" u="none" strike="noStrike" baseline="0">
                          <a:solidFill>
                            <a:srgbClr val="FFFFFF"/>
                          </a:solidFill>
                          <a:effectLst/>
                        </a:rPr>
                        <a:t>21,50%</a:t>
                      </a:r>
                      <a:endParaRPr lang="pl-PL" sz="1500" b="1" i="0" u="none" strike="noStrike" baseline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19558181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b="1" u="none" strike="noStrike" baseline="0" dirty="0">
                          <a:solidFill>
                            <a:srgbClr val="FFFFFF"/>
                          </a:solidFill>
                          <a:effectLst/>
                        </a:rPr>
                        <a:t>42.339</a:t>
                      </a:r>
                      <a:endParaRPr lang="pl-PL" sz="1500" b="1" i="0" u="none" strike="noStrike" baseline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b="1" u="none" strike="noStrike" baseline="0">
                          <a:solidFill>
                            <a:srgbClr val="FFFFFF"/>
                          </a:solidFill>
                          <a:effectLst/>
                        </a:rPr>
                        <a:t>Endoskopowe wycięcie/ zniszczenie zmiany/ tkanki przełyku - inne</a:t>
                      </a:r>
                      <a:endParaRPr lang="pl-PL" sz="1500" b="1" i="0" u="none" strike="noStrike" baseline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b="1" u="none" strike="noStrike" baseline="0" dirty="0">
                          <a:solidFill>
                            <a:srgbClr val="FFFFFF"/>
                          </a:solidFill>
                          <a:effectLst/>
                        </a:rPr>
                        <a:t>1408</a:t>
                      </a:r>
                      <a:endParaRPr lang="pl-PL" sz="1500" b="1" i="0" u="none" strike="noStrike" baseline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b="1" u="none" strike="noStrike" baseline="0" dirty="0">
                          <a:solidFill>
                            <a:srgbClr val="FFFFFF"/>
                          </a:solidFill>
                          <a:effectLst/>
                        </a:rPr>
                        <a:t>29,40%</a:t>
                      </a:r>
                      <a:endParaRPr lang="pl-PL" sz="1500" b="1" i="0" u="none" strike="noStrike" baseline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97634154"/>
                  </a:ext>
                </a:extLst>
              </a:tr>
            </a:tbl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C473F089-EBCF-443E-9B2A-E62ACE9180A6}"/>
              </a:ext>
            </a:extLst>
          </p:cNvPr>
          <p:cNvSpPr txBox="1"/>
          <p:nvPr/>
        </p:nvSpPr>
        <p:spPr>
          <a:xfrm>
            <a:off x="1629533" y="743649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/>
              <a:t>Dane NFZ</a:t>
            </a:r>
          </a:p>
        </p:txBody>
      </p:sp>
    </p:spTree>
    <p:extLst>
      <p:ext uri="{BB962C8B-B14F-4D97-AF65-F5344CB8AC3E}">
        <p14:creationId xmlns:p14="http://schemas.microsoft.com/office/powerpoint/2010/main" val="22300100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F5B2AE7-C6B6-421C-BCC9-B8EC661B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/>
              <a:t>Procedury– plik PR</a:t>
            </a:r>
          </a:p>
        </p:txBody>
      </p:sp>
      <p:graphicFrame>
        <p:nvGraphicFramePr>
          <p:cNvPr id="6" name="Symbol zastępczy zawartości 6">
            <a:extLst>
              <a:ext uri="{FF2B5EF4-FFF2-40B4-BE49-F238E27FC236}">
                <a16:creationId xmlns:a16="http://schemas.microsoft.com/office/drawing/2014/main" id="{0440F603-8A9E-48FD-88B4-7740CA2495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3208534"/>
              </p:ext>
            </p:extLst>
          </p:nvPr>
        </p:nvGraphicFramePr>
        <p:xfrm>
          <a:off x="514905" y="1300681"/>
          <a:ext cx="10257966" cy="712833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678443">
                  <a:extLst>
                    <a:ext uri="{9D8B030D-6E8A-4147-A177-3AD203B41FA5}">
                      <a16:colId xmlns:a16="http://schemas.microsoft.com/office/drawing/2014/main" val="2551658978"/>
                    </a:ext>
                  </a:extLst>
                </a:gridCol>
                <a:gridCol w="761157">
                  <a:extLst>
                    <a:ext uri="{9D8B030D-6E8A-4147-A177-3AD203B41FA5}">
                      <a16:colId xmlns:a16="http://schemas.microsoft.com/office/drawing/2014/main" val="1779693281"/>
                    </a:ext>
                  </a:extLst>
                </a:gridCol>
                <a:gridCol w="799865">
                  <a:extLst>
                    <a:ext uri="{9D8B030D-6E8A-4147-A177-3AD203B41FA5}">
                      <a16:colId xmlns:a16="http://schemas.microsoft.com/office/drawing/2014/main" val="1681540763"/>
                    </a:ext>
                  </a:extLst>
                </a:gridCol>
                <a:gridCol w="893813">
                  <a:extLst>
                    <a:ext uri="{9D8B030D-6E8A-4147-A177-3AD203B41FA5}">
                      <a16:colId xmlns:a16="http://schemas.microsoft.com/office/drawing/2014/main" val="2760653591"/>
                    </a:ext>
                  </a:extLst>
                </a:gridCol>
                <a:gridCol w="1187448">
                  <a:extLst>
                    <a:ext uri="{9D8B030D-6E8A-4147-A177-3AD203B41FA5}">
                      <a16:colId xmlns:a16="http://schemas.microsoft.com/office/drawing/2014/main" val="852758900"/>
                    </a:ext>
                  </a:extLst>
                </a:gridCol>
                <a:gridCol w="712913">
                  <a:extLst>
                    <a:ext uri="{9D8B030D-6E8A-4147-A177-3AD203B41FA5}">
                      <a16:colId xmlns:a16="http://schemas.microsoft.com/office/drawing/2014/main" val="554173103"/>
                    </a:ext>
                  </a:extLst>
                </a:gridCol>
                <a:gridCol w="2183906">
                  <a:extLst>
                    <a:ext uri="{9D8B030D-6E8A-4147-A177-3AD203B41FA5}">
                      <a16:colId xmlns:a16="http://schemas.microsoft.com/office/drawing/2014/main" val="4029104976"/>
                    </a:ext>
                  </a:extLst>
                </a:gridCol>
                <a:gridCol w="870012">
                  <a:extLst>
                    <a:ext uri="{9D8B030D-6E8A-4147-A177-3AD203B41FA5}">
                      <a16:colId xmlns:a16="http://schemas.microsoft.com/office/drawing/2014/main" val="273970437"/>
                    </a:ext>
                  </a:extLst>
                </a:gridCol>
                <a:gridCol w="982961">
                  <a:extLst>
                    <a:ext uri="{9D8B030D-6E8A-4147-A177-3AD203B41FA5}">
                      <a16:colId xmlns:a16="http://schemas.microsoft.com/office/drawing/2014/main" val="587354533"/>
                    </a:ext>
                  </a:extLst>
                </a:gridCol>
                <a:gridCol w="1187448">
                  <a:extLst>
                    <a:ext uri="{9D8B030D-6E8A-4147-A177-3AD203B41FA5}">
                      <a16:colId xmlns:a16="http://schemas.microsoft.com/office/drawing/2014/main" val="3072098694"/>
                    </a:ext>
                  </a:extLst>
                </a:gridCol>
              </a:tblGrid>
              <a:tr h="18859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NR_KS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NR_OPK_ZLEC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NR_OPK_PR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NR_KS_PR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DATA_WYK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ICD-9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NAZWA_PR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ILOSC_PR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KOSZT_PR 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ID_REKORDU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3" marR="4173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74315"/>
                  </a:ext>
                </a:extLst>
              </a:tr>
              <a:tr h="22417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2017/6/6015/0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501-01-03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501-01-03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BRAK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06.06.2017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50.299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ZNISZCZENIE ZMIANY WĄTROBY - INNE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2839,5</a:t>
                      </a:r>
                      <a:endParaRPr lang="pl-PL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5235007"/>
                  </a:ext>
                </a:extLst>
              </a:tr>
            </a:tbl>
          </a:graphicData>
        </a:graphic>
      </p:graphicFrame>
      <p:sp>
        <p:nvSpPr>
          <p:cNvPr id="4" name="Dymek mowy: owalny 3">
            <a:extLst>
              <a:ext uri="{FF2B5EF4-FFF2-40B4-BE49-F238E27FC236}">
                <a16:creationId xmlns:a16="http://schemas.microsoft.com/office/drawing/2014/main" id="{C280CD15-ACF9-4FC1-994A-BFE1046E3896}"/>
              </a:ext>
            </a:extLst>
          </p:cNvPr>
          <p:cNvSpPr/>
          <p:nvPr/>
        </p:nvSpPr>
        <p:spPr bwMode="auto">
          <a:xfrm>
            <a:off x="2507381" y="2249348"/>
            <a:ext cx="7030982" cy="1309869"/>
          </a:xfrm>
          <a:prstGeom prst="wedgeEllipseCallout">
            <a:avLst>
              <a:gd name="adj1" fmla="val 44557"/>
              <a:gd name="adj2" fmla="val -65690"/>
            </a:avLst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 postępowaniu dla </a:t>
            </a:r>
            <a:r>
              <a:rPr lang="pl-PL" sz="1600" dirty="0">
                <a:latin typeface="Arial" panose="020B0604020202020204" pitchFamily="34" charset="0"/>
              </a:rPr>
              <a:t>sekcji F i G d</a:t>
            </a:r>
            <a:r>
              <a:rPr kumimoji="0" lang="pl-P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ane dla powyższych procedur </a:t>
            </a:r>
            <a:r>
              <a:rPr kumimoji="0" lang="pl-PL" sz="16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muszą zostać przekazane szczegółowo</a:t>
            </a:r>
            <a:r>
              <a:rPr kumimoji="0" lang="pl-P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(poprzez plik PR_HR), jedynie opcjonalnie w postaci cennika</a:t>
            </a:r>
          </a:p>
        </p:txBody>
      </p:sp>
    </p:spTree>
    <p:extLst>
      <p:ext uri="{BB962C8B-B14F-4D97-AF65-F5344CB8AC3E}">
        <p14:creationId xmlns:p14="http://schemas.microsoft.com/office/powerpoint/2010/main" val="6163341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BEBE9960-527C-475C-A273-CE0AF15F0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119239"/>
            <a:ext cx="10972800" cy="2006927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Brak wymienionych wszystkich osób personelu biorących udział w zabiegu</a:t>
            </a:r>
          </a:p>
          <a:p>
            <a:r>
              <a:rPr lang="pl-PL" dirty="0">
                <a:solidFill>
                  <a:srgbClr val="C00000"/>
                </a:solidFill>
              </a:rPr>
              <a:t>Nierealny czas zabiegu</a:t>
            </a:r>
          </a:p>
          <a:p>
            <a:r>
              <a:rPr lang="pl-PL" dirty="0">
                <a:solidFill>
                  <a:srgbClr val="C00000"/>
                </a:solidFill>
              </a:rPr>
              <a:t>Błędny koszt HR</a:t>
            </a: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8F5B2AE7-C6B6-421C-BCC9-B8EC661B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/>
              <a:t>Personel zabiegowy – plik PR_HR</a:t>
            </a:r>
          </a:p>
        </p:txBody>
      </p:sp>
      <p:graphicFrame>
        <p:nvGraphicFramePr>
          <p:cNvPr id="7" name="Symbol zastępczy zawartości 6">
            <a:extLst>
              <a:ext uri="{FF2B5EF4-FFF2-40B4-BE49-F238E27FC236}">
                <a16:creationId xmlns:a16="http://schemas.microsoft.com/office/drawing/2014/main" id="{CB6EB0D4-818A-4011-8265-F62BBA9B54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3890149"/>
              </p:ext>
            </p:extLst>
          </p:nvPr>
        </p:nvGraphicFramePr>
        <p:xfrm>
          <a:off x="609600" y="1946203"/>
          <a:ext cx="10598662" cy="932831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926237">
                  <a:extLst>
                    <a:ext uri="{9D8B030D-6E8A-4147-A177-3AD203B41FA5}">
                      <a16:colId xmlns:a16="http://schemas.microsoft.com/office/drawing/2014/main" val="2551658978"/>
                    </a:ext>
                  </a:extLst>
                </a:gridCol>
                <a:gridCol w="759068">
                  <a:extLst>
                    <a:ext uri="{9D8B030D-6E8A-4147-A177-3AD203B41FA5}">
                      <a16:colId xmlns:a16="http://schemas.microsoft.com/office/drawing/2014/main" val="1779693281"/>
                    </a:ext>
                  </a:extLst>
                </a:gridCol>
                <a:gridCol w="891419">
                  <a:extLst>
                    <a:ext uri="{9D8B030D-6E8A-4147-A177-3AD203B41FA5}">
                      <a16:colId xmlns:a16="http://schemas.microsoft.com/office/drawing/2014/main" val="1681540763"/>
                    </a:ext>
                  </a:extLst>
                </a:gridCol>
                <a:gridCol w="772357">
                  <a:extLst>
                    <a:ext uri="{9D8B030D-6E8A-4147-A177-3AD203B41FA5}">
                      <a16:colId xmlns:a16="http://schemas.microsoft.com/office/drawing/2014/main" val="2760653591"/>
                    </a:ext>
                  </a:extLst>
                </a:gridCol>
                <a:gridCol w="988638">
                  <a:extLst>
                    <a:ext uri="{9D8B030D-6E8A-4147-A177-3AD203B41FA5}">
                      <a16:colId xmlns:a16="http://schemas.microsoft.com/office/drawing/2014/main" val="852758900"/>
                    </a:ext>
                  </a:extLst>
                </a:gridCol>
                <a:gridCol w="1589103">
                  <a:extLst>
                    <a:ext uri="{9D8B030D-6E8A-4147-A177-3AD203B41FA5}">
                      <a16:colId xmlns:a16="http://schemas.microsoft.com/office/drawing/2014/main" val="554173103"/>
                    </a:ext>
                  </a:extLst>
                </a:gridCol>
                <a:gridCol w="945607">
                  <a:extLst>
                    <a:ext uri="{9D8B030D-6E8A-4147-A177-3AD203B41FA5}">
                      <a16:colId xmlns:a16="http://schemas.microsoft.com/office/drawing/2014/main" val="4029104976"/>
                    </a:ext>
                  </a:extLst>
                </a:gridCol>
                <a:gridCol w="959556">
                  <a:extLst>
                    <a:ext uri="{9D8B030D-6E8A-4147-A177-3AD203B41FA5}">
                      <a16:colId xmlns:a16="http://schemas.microsoft.com/office/drawing/2014/main" val="273970437"/>
                    </a:ext>
                  </a:extLst>
                </a:gridCol>
                <a:gridCol w="874703">
                  <a:extLst>
                    <a:ext uri="{9D8B030D-6E8A-4147-A177-3AD203B41FA5}">
                      <a16:colId xmlns:a16="http://schemas.microsoft.com/office/drawing/2014/main" val="587354533"/>
                    </a:ext>
                  </a:extLst>
                </a:gridCol>
                <a:gridCol w="1045307">
                  <a:extLst>
                    <a:ext uri="{9D8B030D-6E8A-4147-A177-3AD203B41FA5}">
                      <a16:colId xmlns:a16="http://schemas.microsoft.com/office/drawing/2014/main" val="3072098694"/>
                    </a:ext>
                  </a:extLst>
                </a:gridCol>
                <a:gridCol w="846667">
                  <a:extLst>
                    <a:ext uri="{9D8B030D-6E8A-4147-A177-3AD203B41FA5}">
                      <a16:colId xmlns:a16="http://schemas.microsoft.com/office/drawing/2014/main" val="476494371"/>
                    </a:ext>
                  </a:extLst>
                </a:gridCol>
              </a:tblGrid>
              <a:tr h="188595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NR_KS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NR_KS_PR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DATA_WYK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CZAS_PR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NR_OPK_HR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2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NAZWA_HR</a:t>
                      </a:r>
                      <a:endParaRPr lang="pl-PL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" marR="4575" marT="4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ILOSC_HR</a:t>
                      </a:r>
                      <a:r>
                        <a:rPr lang="pl-PL" b="0" dirty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pl-PL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CZAS_JEDNEGO_HR</a:t>
                      </a:r>
                      <a:r>
                        <a:rPr lang="pl-PL" b="0" dirty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pl-PL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KOSZT_HR</a:t>
                      </a:r>
                      <a:r>
                        <a:rPr lang="pl-PL" b="0" dirty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pl-PL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KOSZT_HR_RODZAJ</a:t>
                      </a:r>
                      <a:r>
                        <a:rPr lang="pl-PL" b="0" dirty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pl-PL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ID_REKORDU</a:t>
                      </a:r>
                      <a:r>
                        <a:rPr lang="pl-PL" b="0" dirty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pl-PL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74315"/>
                  </a:ext>
                </a:extLst>
              </a:tr>
              <a:tr h="22417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2017/6/6015/0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BRAK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06.06.2017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00:01</a:t>
                      </a:r>
                      <a:endParaRPr lang="pl-PL" sz="11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501-01-03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LEKARZ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00:01</a:t>
                      </a:r>
                      <a:endParaRPr lang="pl-PL" sz="11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1,05</a:t>
                      </a:r>
                      <a:endParaRPr lang="pl-PL" sz="11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5235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90620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F5B2AE7-C6B6-421C-BCC9-B8EC661B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z="2400" dirty="0"/>
              <a:t>Wpływ jakości danych na wycenę hospitalizacji – grupa G12</a:t>
            </a:r>
          </a:p>
        </p:txBody>
      </p:sp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E9146D22-690C-40AE-9896-264635FB0C31}"/>
              </a:ext>
            </a:extLst>
          </p:cNvPr>
          <p:cNvSpPr/>
          <p:nvPr/>
        </p:nvSpPr>
        <p:spPr bwMode="auto">
          <a:xfrm>
            <a:off x="2608119" y="1371600"/>
            <a:ext cx="2379518" cy="45720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2400" dirty="0">
                <a:solidFill>
                  <a:schemeClr val="tx1"/>
                </a:solidFill>
                <a:latin typeface="Arial" panose="020B0604020202020204" pitchFamily="34" charset="0"/>
              </a:rPr>
              <a:t>p</a:t>
            </a:r>
            <a:r>
              <a:rPr kumimoji="0" 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oprawne dane</a:t>
            </a:r>
          </a:p>
        </p:txBody>
      </p:sp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C62624AA-0C36-4500-B9FA-5C97671EE161}"/>
              </a:ext>
            </a:extLst>
          </p:cNvPr>
          <p:cNvSpPr/>
          <p:nvPr/>
        </p:nvSpPr>
        <p:spPr bwMode="auto">
          <a:xfrm>
            <a:off x="7776380" y="1371600"/>
            <a:ext cx="1932192" cy="45720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2400" dirty="0">
                <a:solidFill>
                  <a:srgbClr val="FF0000"/>
                </a:solidFill>
                <a:latin typeface="Arial" panose="020B0604020202020204" pitchFamily="34" charset="0"/>
              </a:rPr>
              <a:t>błędne</a:t>
            </a:r>
            <a:r>
              <a:rPr kumimoji="0" lang="pl-PL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dane</a:t>
            </a:r>
          </a:p>
        </p:txBody>
      </p:sp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590EF920-8D68-45D2-9C5B-163BFB6561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3195491"/>
              </p:ext>
            </p:extLst>
          </p:nvPr>
        </p:nvGraphicFramePr>
        <p:xfrm>
          <a:off x="737755" y="1828800"/>
          <a:ext cx="10764981" cy="4297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426762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24D08AF0-1625-4B68-8289-BA6FFF0DA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800" dirty="0"/>
              <a:t>Próba danych będących w posiadaniu </a:t>
            </a:r>
            <a:r>
              <a:rPr lang="pl-PL" sz="2800" dirty="0" err="1"/>
              <a:t>AOTMiT</a:t>
            </a:r>
            <a:r>
              <a:rPr lang="pl-PL" sz="2800" dirty="0"/>
              <a:t> nie jest reprezentatywna dla niektórych JGP lub niewystarczająco liczna do przeprowadzenia procesu taryfikacji;</a:t>
            </a:r>
          </a:p>
          <a:p>
            <a:r>
              <a:rPr lang="pl-PL" sz="2800" dirty="0"/>
              <a:t>Sprostanie postulatom zawartych w przekazanych uwagach wymaga:</a:t>
            </a:r>
          </a:p>
          <a:p>
            <a:pPr marL="900113" indent="-539750">
              <a:buFont typeface="+mj-lt"/>
              <a:buAutoNum type="arabicPeriod"/>
            </a:pPr>
            <a:r>
              <a:rPr lang="pl-PL" sz="2800" dirty="0"/>
              <a:t>zwiększenia próby</a:t>
            </a:r>
          </a:p>
          <a:p>
            <a:pPr marL="900113" indent="-539750">
              <a:buFont typeface="+mj-lt"/>
              <a:buAutoNum type="arabicPeriod"/>
            </a:pPr>
            <a:r>
              <a:rPr lang="pl-PL" sz="2800" dirty="0"/>
              <a:t>pozyskanie danych szczegółowych o realizacji  procedur endoskopowych</a:t>
            </a:r>
          </a:p>
          <a:p>
            <a:pPr marL="900113" indent="-539750">
              <a:buFont typeface="+mj-lt"/>
              <a:buAutoNum type="arabicPeriod"/>
            </a:pPr>
            <a:endParaRPr lang="pl-PL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02AE4AE2-A985-4327-8FF7-6C41ADB75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/>
              <a:t>Podsumowanie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4032243-FB73-4073-A305-379230DAF0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altLang="pl-PL">
                <a:solidFill>
                  <a:srgbClr val="000000"/>
                </a:solidFill>
              </a:rPr>
              <a:t>Posiedzenie Rady ds. Taryfikacji, Warszawa, 4.03.2021 r.</a:t>
            </a:r>
            <a:endParaRPr lang="en-GB" altLang="pl-P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95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DFFCD37A-539B-4ED5-939E-8F357F7F7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6654" y="1338014"/>
            <a:ext cx="5505078" cy="80923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pl-PL" sz="1600" dirty="0"/>
              <a:t>Struktura świadczeniodawców NFZ v WB19</a:t>
            </a:r>
          </a:p>
          <a:p>
            <a:r>
              <a:rPr lang="pl-PL" sz="1600" dirty="0">
                <a:solidFill>
                  <a:srgbClr val="000000"/>
                </a:solidFill>
              </a:rPr>
              <a:t>Liczba hospitalizacji z WB19 – 375 (8%) </a:t>
            </a:r>
          </a:p>
          <a:p>
            <a:endParaRPr lang="pl-PL" dirty="0"/>
          </a:p>
        </p:txBody>
      </p:sp>
      <p:sp>
        <p:nvSpPr>
          <p:cNvPr id="5" name="Tytuł 2">
            <a:extLst>
              <a:ext uri="{FF2B5EF4-FFF2-40B4-BE49-F238E27FC236}">
                <a16:creationId xmlns:a16="http://schemas.microsoft.com/office/drawing/2014/main" id="{684C40D0-C5B1-4EE6-B0F9-599EF3579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699" y="371325"/>
            <a:ext cx="7138988" cy="562074"/>
          </a:xfrm>
        </p:spPr>
        <p:txBody>
          <a:bodyPr/>
          <a:lstStyle/>
          <a:p>
            <a:r>
              <a:rPr lang="pl-PL" dirty="0"/>
              <a:t>F03 - Średnie i endoskopowe zabiegi przełyku *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255B6D3-6B9A-42C6-8B6C-9984E151E930}"/>
              </a:ext>
            </a:extLst>
          </p:cNvPr>
          <p:cNvSpPr txBox="1"/>
          <p:nvPr/>
        </p:nvSpPr>
        <p:spPr>
          <a:xfrm>
            <a:off x="2135560" y="5382533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dirty="0"/>
              <a:t> 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44485DCC-3BB8-4102-8D0B-C9EEBC3624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971933"/>
              </p:ext>
            </p:extLst>
          </p:nvPr>
        </p:nvGraphicFramePr>
        <p:xfrm>
          <a:off x="1916654" y="2147245"/>
          <a:ext cx="7416824" cy="4086524"/>
        </p:xfrm>
        <a:graphic>
          <a:graphicData uri="http://schemas.openxmlformats.org/drawingml/2006/table">
            <a:tbl>
              <a:tblPr/>
              <a:tblGrid>
                <a:gridCol w="1721532">
                  <a:extLst>
                    <a:ext uri="{9D8B030D-6E8A-4147-A177-3AD203B41FA5}">
                      <a16:colId xmlns:a16="http://schemas.microsoft.com/office/drawing/2014/main" val="4006017782"/>
                    </a:ext>
                  </a:extLst>
                </a:gridCol>
                <a:gridCol w="1643868">
                  <a:extLst>
                    <a:ext uri="{9D8B030D-6E8A-4147-A177-3AD203B41FA5}">
                      <a16:colId xmlns:a16="http://schemas.microsoft.com/office/drawing/2014/main" val="2186739516"/>
                    </a:ext>
                  </a:extLst>
                </a:gridCol>
                <a:gridCol w="1320272">
                  <a:extLst>
                    <a:ext uri="{9D8B030D-6E8A-4147-A177-3AD203B41FA5}">
                      <a16:colId xmlns:a16="http://schemas.microsoft.com/office/drawing/2014/main" val="1187188390"/>
                    </a:ext>
                  </a:extLst>
                </a:gridCol>
                <a:gridCol w="1444629">
                  <a:extLst>
                    <a:ext uri="{9D8B030D-6E8A-4147-A177-3AD203B41FA5}">
                      <a16:colId xmlns:a16="http://schemas.microsoft.com/office/drawing/2014/main" val="822128820"/>
                    </a:ext>
                  </a:extLst>
                </a:gridCol>
                <a:gridCol w="1286523">
                  <a:extLst>
                    <a:ext uri="{9D8B030D-6E8A-4147-A177-3AD203B41FA5}">
                      <a16:colId xmlns:a16="http://schemas.microsoft.com/office/drawing/2014/main" val="2576185881"/>
                    </a:ext>
                  </a:extLst>
                </a:gridCol>
              </a:tblGrid>
              <a:tr h="404411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Liczba hospitalizacji w 2019 r. w NFZ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udział % w kategorii szpitala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Liczba hospitalizacji w WB19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udział % w kategorii szpitala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396597"/>
                  </a:ext>
                </a:extLst>
              </a:tr>
              <a:tr h="40441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POZA SIECIĄ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380497"/>
                  </a:ext>
                </a:extLst>
              </a:tr>
              <a:tr h="40441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SZPITAL I STOPNIA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904640"/>
                  </a:ext>
                </a:extLst>
              </a:tr>
              <a:tr h="40441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SZPITAL II STOPNIA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0,014%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823989"/>
                  </a:ext>
                </a:extLst>
              </a:tr>
              <a:tr h="40441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SZPITAL III STOPNIA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B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0,06%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017853"/>
                  </a:ext>
                </a:extLst>
              </a:tr>
              <a:tr h="40441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SZPITAL OGÓLNOPOLSKI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224352"/>
                  </a:ext>
                </a:extLst>
              </a:tr>
              <a:tr h="40441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SZPITAL ONKOLOGICZNY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5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3812343"/>
                  </a:ext>
                </a:extLst>
              </a:tr>
              <a:tr h="40441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SZPITAL PULMONOLOGICZNY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C4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5272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0677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5CF4BE05-60C1-4BB2-9BE3-AD226EC52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Wykres zależności kosztów PL, WM i PR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07660BB9-A93F-4278-A605-B07CF3AD227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31504" y="1740048"/>
          <a:ext cx="8579296" cy="4713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pole tekstowe 1">
            <a:extLst>
              <a:ext uri="{FF2B5EF4-FFF2-40B4-BE49-F238E27FC236}">
                <a16:creationId xmlns:a16="http://schemas.microsoft.com/office/drawing/2014/main" id="{82CB6D4F-F5F6-4C45-915B-6388F19AD9B3}"/>
              </a:ext>
            </a:extLst>
          </p:cNvPr>
          <p:cNvSpPr txBox="1"/>
          <p:nvPr/>
        </p:nvSpPr>
        <p:spPr>
          <a:xfrm>
            <a:off x="1631504" y="1354522"/>
            <a:ext cx="5891827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1800" dirty="0"/>
              <a:t>WB17- 85 hospitalizacji </a:t>
            </a:r>
          </a:p>
        </p:txBody>
      </p:sp>
    </p:spTree>
    <p:extLst>
      <p:ext uri="{BB962C8B-B14F-4D97-AF65-F5344CB8AC3E}">
        <p14:creationId xmlns:p14="http://schemas.microsoft.com/office/powerpoint/2010/main" val="1252231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 descr="Obraz zawierający mężczyzna, osoba, okno, przygotowywanie&#10;&#10;Opis wygenerowany automatycznie">
            <a:extLst>
              <a:ext uri="{FF2B5EF4-FFF2-40B4-BE49-F238E27FC236}">
                <a16:creationId xmlns:a16="http://schemas.microsoft.com/office/drawing/2014/main" id="{78FBB623-5EF1-4CB9-A880-226485A2F5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" r="5779" b="-1"/>
          <a:stretch/>
        </p:blipFill>
        <p:spPr>
          <a:xfrm>
            <a:off x="0" y="6996"/>
            <a:ext cx="9614517" cy="6851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ytuł 3">
            <a:extLst>
              <a:ext uri="{FF2B5EF4-FFF2-40B4-BE49-F238E27FC236}">
                <a16:creationId xmlns:a16="http://schemas.microsoft.com/office/drawing/2014/main" id="{07DA00F5-C41F-4E85-99DB-9BBE6C0ABBA9}"/>
              </a:ext>
            </a:extLst>
          </p:cNvPr>
          <p:cNvSpPr txBox="1">
            <a:spLocks/>
          </p:cNvSpPr>
          <p:nvPr/>
        </p:nvSpPr>
        <p:spPr bwMode="auto">
          <a:xfrm>
            <a:off x="9614517" y="1247490"/>
            <a:ext cx="2866642" cy="142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l-PL" altLang="pl-PL" sz="2400" b="1" i="0" dirty="0" smtClean="0">
                <a:solidFill>
                  <a:srgbClr val="17729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accent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000" kern="0" dirty="0" err="1"/>
              <a:t>Opis</a:t>
            </a:r>
            <a:r>
              <a:rPr lang="en-US" sz="3000" kern="0" dirty="0"/>
              <a:t> </a:t>
            </a:r>
            <a:r>
              <a:rPr lang="en-US" sz="3000" kern="0" dirty="0" err="1"/>
              <a:t>przypadku</a:t>
            </a:r>
            <a:r>
              <a:rPr lang="pl-PL" sz="3000" kern="0" dirty="0"/>
              <a:t> 1</a:t>
            </a:r>
            <a:endParaRPr lang="en-US" sz="3000" kern="0" dirty="0"/>
          </a:p>
        </p:txBody>
      </p:sp>
      <p:sp>
        <p:nvSpPr>
          <p:cNvPr id="10" name="Symbol zastępczy zawartości 4">
            <a:extLst>
              <a:ext uri="{FF2B5EF4-FFF2-40B4-BE49-F238E27FC236}">
                <a16:creationId xmlns:a16="http://schemas.microsoft.com/office/drawing/2014/main" id="{A14A230C-5DFE-4ED7-BB4D-65C57E86D796}"/>
              </a:ext>
            </a:extLst>
          </p:cNvPr>
          <p:cNvSpPr txBox="1">
            <a:spLocks/>
          </p:cNvSpPr>
          <p:nvPr/>
        </p:nvSpPr>
        <p:spPr bwMode="auto">
          <a:xfrm>
            <a:off x="9614517" y="3573329"/>
            <a:ext cx="2577483" cy="151177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35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FontTx/>
              <a:buNone/>
            </a:pPr>
            <a:r>
              <a:rPr lang="en-US" sz="1400" kern="0" dirty="0" err="1"/>
              <a:t>Pacjent</a:t>
            </a:r>
            <a:r>
              <a:rPr lang="en-US" sz="1400" kern="0" dirty="0"/>
              <a:t> Jan </a:t>
            </a:r>
            <a:r>
              <a:rPr lang="en-US" sz="1400" kern="0" dirty="0" err="1"/>
              <a:t>Kowalsk</a:t>
            </a:r>
            <a:r>
              <a:rPr lang="pl-PL" sz="1400" kern="0" dirty="0"/>
              <a:t>i </a:t>
            </a: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pl-PL" sz="1400" kern="0" dirty="0"/>
              <a:t>(lat 41) przyjęty w dniu 14.04.2017 r. na oddział Chirurgii ogólnej z powodu dolegliwości górnego odcinka przewodu pokarmowego.</a:t>
            </a:r>
            <a:endParaRPr lang="en-US" sz="1400" kern="0" dirty="0"/>
          </a:p>
        </p:txBody>
      </p:sp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5374ED4C-6C75-4B47-9668-547A52C1C133}"/>
              </a:ext>
            </a:extLst>
          </p:cNvPr>
          <p:cNvSpPr/>
          <p:nvPr/>
        </p:nvSpPr>
        <p:spPr bwMode="auto">
          <a:xfrm>
            <a:off x="9614517" y="2817196"/>
            <a:ext cx="2210540" cy="756133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grupa F03</a:t>
            </a:r>
          </a:p>
        </p:txBody>
      </p:sp>
    </p:spTree>
    <p:extLst>
      <p:ext uri="{BB962C8B-B14F-4D97-AF65-F5344CB8AC3E}">
        <p14:creationId xmlns:p14="http://schemas.microsoft.com/office/powerpoint/2010/main" val="24926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36CD4917-E711-4266-BAD7-D330FED12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/>
              <a:t>Przebieg hospitalizacji pacjenta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541BD6C-08C3-47DA-8A9F-D813D86009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 altLang="pl-PL" dirty="0">
              <a:solidFill>
                <a:srgbClr val="000000"/>
              </a:solidFill>
            </a:endParaRPr>
          </a:p>
        </p:txBody>
      </p:sp>
      <p:graphicFrame>
        <p:nvGraphicFramePr>
          <p:cNvPr id="8" name="Symbol zastępczy zawartości 7">
            <a:extLst>
              <a:ext uri="{FF2B5EF4-FFF2-40B4-BE49-F238E27FC236}">
                <a16:creationId xmlns:a16="http://schemas.microsoft.com/office/drawing/2014/main" id="{AFF215D7-3265-47C7-81A9-E18D66F814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7934371"/>
              </p:ext>
            </p:extLst>
          </p:nvPr>
        </p:nvGraphicFramePr>
        <p:xfrm>
          <a:off x="609600" y="1412779"/>
          <a:ext cx="10972800" cy="471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4042866"/>
      </p:ext>
    </p:extLst>
  </p:cSld>
  <p:clrMapOvr>
    <a:masterClrMapping/>
  </p:clrMapOvr>
</p:sld>
</file>

<file path=ppt/theme/theme1.xml><?xml version="1.0" encoding="utf-8"?>
<a:theme xmlns:a="http://schemas.openxmlformats.org/drawingml/2006/main" name="RK1">
  <a:themeElements>
    <a:clrScheme name="RK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K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alt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alt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RK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K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K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K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K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K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K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K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K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K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K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K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RK1">
  <a:themeElements>
    <a:clrScheme name="RK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K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K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K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K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K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K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K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K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K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K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K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K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K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RK1">
  <a:themeElements>
    <a:clrScheme name="RK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K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K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K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K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K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K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K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K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K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K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K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K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K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D412101657F6B409B05A634313A5B1E" ma:contentTypeVersion="2" ma:contentTypeDescription="Utwórz nowy dokument." ma:contentTypeScope="" ma:versionID="8901ea3dd4e8be9fe4a8738f7dde2e1f">
  <xsd:schema xmlns:xsd="http://www.w3.org/2001/XMLSchema" xmlns:xs="http://www.w3.org/2001/XMLSchema" xmlns:p="http://schemas.microsoft.com/office/2006/metadata/properties" xmlns:ns2="51cceb43-be4d-470f-93b2-e57606410433" targetNamespace="http://schemas.microsoft.com/office/2006/metadata/properties" ma:root="true" ma:fieldsID="b7988b0d8007ed3b4c77e7b2f557ffc0" ns2:_="">
    <xsd:import namespace="51cceb43-be4d-470f-93b2-e5760641043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cceb43-be4d-470f-93b2-e576064104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AC8D76-6CA5-4BD5-9079-998F6BA07D8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0FCC50D-4470-43EF-AF54-DCE13C81DE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28FC07-303D-4F8A-9CFF-3747546D01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1cceb43-be4d-470f-93b2-e5760641043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1282</TotalTime>
  <Words>4700</Words>
  <Application>Microsoft Office PowerPoint</Application>
  <PresentationFormat>Panoramiczny</PresentationFormat>
  <Paragraphs>1992</Paragraphs>
  <Slides>53</Slides>
  <Notes>43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53</vt:i4>
      </vt:variant>
    </vt:vector>
  </HeadingPairs>
  <TitlesOfParts>
    <vt:vector size="60" baseType="lpstr">
      <vt:lpstr>Arial</vt:lpstr>
      <vt:lpstr>Calibri</vt:lpstr>
      <vt:lpstr>Courier New</vt:lpstr>
      <vt:lpstr>Helvetica Neue</vt:lpstr>
      <vt:lpstr>RK1</vt:lpstr>
      <vt:lpstr>RK1</vt:lpstr>
      <vt:lpstr>RK1</vt:lpstr>
      <vt:lpstr>Gromadzenie danych niezbędnych do ustalenia taryfy świadczeń – różnice w wymaganiach danych wynikające z charakterystyki sekcji F i G</vt:lpstr>
      <vt:lpstr>Założenia wyboru próby </vt:lpstr>
      <vt:lpstr>Zasady przekazywania danych szczegółowych (DSZ)</vt:lpstr>
      <vt:lpstr>  Sekcja F Choroby przewodu pokarmowego </vt:lpstr>
      <vt:lpstr>F03 - Średnie i endoskopowe zabiegi przełyku *</vt:lpstr>
      <vt:lpstr>F03 - Średnie i endoskopowe zabiegi przełyku *</vt:lpstr>
      <vt:lpstr>Wykres zależności kosztów PL, WM i PR</vt:lpstr>
      <vt:lpstr>Prezentacja programu PowerPoint</vt:lpstr>
      <vt:lpstr>Przebieg hospitalizacji pacjenta</vt:lpstr>
      <vt:lpstr>Dane ogólne pacjenta – plik OG</vt:lpstr>
      <vt:lpstr>Ruch międzyoddziałowy – plik SM</vt:lpstr>
      <vt:lpstr>Produkty lecznicze – plik PL</vt:lpstr>
      <vt:lpstr>Wyroby medyczne – plik WM</vt:lpstr>
      <vt:lpstr>Procedury– plik PR</vt:lpstr>
      <vt:lpstr>Personel zabiegowy – plik PR_HR</vt:lpstr>
      <vt:lpstr>Obrót magazynowy – plik OM (wymagany plik w dowolnym formacie)</vt:lpstr>
      <vt:lpstr>Prezentacja programu PowerPoint</vt:lpstr>
      <vt:lpstr>Przebieg hospitalizacji pacjenta</vt:lpstr>
      <vt:lpstr>Dane ogólne pacjenta – plik OG</vt:lpstr>
      <vt:lpstr>Ruch międzyoddziałowy – plik SM</vt:lpstr>
      <vt:lpstr>Produkty lecznicze – plik PL</vt:lpstr>
      <vt:lpstr>Wyroby medyczne – plik WM</vt:lpstr>
      <vt:lpstr>Wyroby medyczne – plik WM</vt:lpstr>
      <vt:lpstr>Procedury– plik PR</vt:lpstr>
      <vt:lpstr>Personel zabiegowy – plik PR_HR</vt:lpstr>
      <vt:lpstr>Wpływ jakości danych na wycenę hospitalizacji – grupa F03</vt:lpstr>
      <vt:lpstr>Prezentacja programu PowerPoint</vt:lpstr>
      <vt:lpstr>G12 – Duże zabiegi wątroby* </vt:lpstr>
      <vt:lpstr>G12 – Duże zabiegi wątroby*</vt:lpstr>
      <vt:lpstr>Wykres zależności kosztów PL, WM i PR</vt:lpstr>
      <vt:lpstr>Prezentacja programu PowerPoint</vt:lpstr>
      <vt:lpstr>Przebieg hospitalizacji pacjenta</vt:lpstr>
      <vt:lpstr>Dane ogólne pacjenta – plik OG</vt:lpstr>
      <vt:lpstr>Ruch międzyoddziałowy – plik SM</vt:lpstr>
      <vt:lpstr>Produkty lecznicze – plik PL</vt:lpstr>
      <vt:lpstr>Produkty lecznicze – plik PL</vt:lpstr>
      <vt:lpstr>Wyroby medyczne – plik WM</vt:lpstr>
      <vt:lpstr>Wyroby medyczne – plik WM</vt:lpstr>
      <vt:lpstr>Wyroby medyczne – plik WM</vt:lpstr>
      <vt:lpstr>Wyroby medyczne – plik WM</vt:lpstr>
      <vt:lpstr>Procedury– plik PR</vt:lpstr>
      <vt:lpstr>Procedury– plik PR</vt:lpstr>
      <vt:lpstr>Personel zabiegowy – plik PR_HR</vt:lpstr>
      <vt:lpstr>Prezentacja programu PowerPoint</vt:lpstr>
      <vt:lpstr>Przebieg hospitalizacji pacjenta</vt:lpstr>
      <vt:lpstr>Dane ogólne pacjenta – plik OG</vt:lpstr>
      <vt:lpstr>Ruch międzyoddziałowy – plik SM</vt:lpstr>
      <vt:lpstr>Produkty lecznicze – plik PL</vt:lpstr>
      <vt:lpstr>Wyroby medyczne – plik WM</vt:lpstr>
      <vt:lpstr>Procedury– plik PR</vt:lpstr>
      <vt:lpstr>Personel zabiegowy – plik PR_HR</vt:lpstr>
      <vt:lpstr>Wpływ jakości danych na wycenę hospitalizacji – grupa G12</vt:lpstr>
      <vt:lpstr>Podsumowanie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Ewa Stal</dc:creator>
  <cp:lastModifiedBy>Natalia</cp:lastModifiedBy>
  <cp:revision>52</cp:revision>
  <dcterms:created xsi:type="dcterms:W3CDTF">2021-04-13T12:37:40Z</dcterms:created>
  <dcterms:modified xsi:type="dcterms:W3CDTF">2021-04-22T19:39:06Z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0x010100AD412101657F6B409B05A634313A5B1E</vt:lpwstr>
  </property>
</Properties>
</file>