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authors.xml" ContentType="application/vnd.ms-powerpoint.authors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783" r:id="rId1"/>
    <p:sldMasterId id="2147483951" r:id="rId2"/>
    <p:sldMasterId id="2147483648" r:id="rId3"/>
  </p:sldMasterIdLst>
  <p:notesMasterIdLst>
    <p:notesMasterId r:id="rId9"/>
  </p:notesMasterIdLst>
  <p:handoutMasterIdLst>
    <p:handoutMasterId r:id="rId10"/>
  </p:handoutMasterIdLst>
  <p:sldIdLst>
    <p:sldId id="512" r:id="rId4"/>
    <p:sldId id="367" r:id="rId5"/>
    <p:sldId id="521" r:id="rId6"/>
    <p:sldId id="523" r:id="rId7"/>
    <p:sldId id="419" r:id="rId8"/>
  </p:sldIdLst>
  <p:sldSz cx="9144000" cy="6858000" type="screen4x3"/>
  <p:notesSz cx="9931400" cy="67945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A4A230-C35A-5F73-E9B3-69C0E462C5F6}" name="Jacek Przepióra" initials="JP" userId="S::j.przepiora@aotm.gov.pl::50475dbb-2ca4-40fe-9051-62c63c5ba06b" providerId="AD"/>
  <p188:author id="{43864FF7-B34D-7E6D-3E8A-A55F534E1ADF}" name="Kajetan Kozicki" initials="KK" userId="S::k.kozicki@aotm.gov.pl::d3ae37ef-aeb2-4e41-909b-7d79551fefa3" providerId="AD"/>
  <p188:author id="{808C76FF-AF0E-85A1-11E0-9EB553CE5D7C}" name="Martyna Lewandowska" initials="ML" userId="S::m.lewandowska@aotm.gov.pl::e4592e2d-6ef0-40d8-a5f7-63a0f8ab3e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28E"/>
    <a:srgbClr val="0000FF"/>
    <a:srgbClr val="FFCCCC"/>
    <a:srgbClr val="000000"/>
    <a:srgbClr val="FF0000"/>
    <a:srgbClr val="FFCC00"/>
    <a:srgbClr val="FFFF99"/>
    <a:srgbClr val="009900"/>
    <a:srgbClr val="FF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78261" autoAdjust="0"/>
  </p:normalViewPr>
  <p:slideViewPr>
    <p:cSldViewPr>
      <p:cViewPr varScale="1">
        <p:scale>
          <a:sx n="64" d="100"/>
          <a:sy n="64" d="100"/>
        </p:scale>
        <p:origin x="176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36" y="60"/>
      </p:cViewPr>
      <p:guideLst>
        <p:guide orient="horz" pos="2140"/>
        <p:guide pos="3129"/>
      </p:guideLst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113EDB-68E4-46D5-8891-9073620D06B9}" type="datetimeFigureOut">
              <a:rPr lang="pl-PL"/>
              <a:pPr>
                <a:defRPr/>
              </a:pPr>
              <a:t>2023-08-30</a:t>
            </a:fld>
            <a:endParaRPr lang="pl-PL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188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3188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599BAEE5-5195-44F1-9671-D2FC12CA5A1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107D37-DCA3-4989-9FF4-5B9392E280F6}" type="datetimeFigureOut">
              <a:rPr lang="pl-PL"/>
              <a:pPr>
                <a:defRPr/>
              </a:pPr>
              <a:t>2023-08-30</a:t>
            </a:fld>
            <a:endParaRPr lang="pl-P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7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188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3188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C350C56E-68B8-4153-B448-57B057FBC7A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0C56E-68B8-4153-B448-57B057FBC7A7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8626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D096DE-0D2E-4B97-A5C4-0E285CC5A21C}" type="slidenum">
              <a:rPr lang="pl-PL" altLang="pl-PL" smtClean="0"/>
              <a:pPr>
                <a:spcBef>
                  <a:spcPct val="0"/>
                </a:spcBef>
              </a:pPr>
              <a:t>2</a:t>
            </a:fld>
            <a:endParaRPr lang="pl-PL" altLang="pl-PL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5621338" y="6453188"/>
            <a:ext cx="4308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E12699-E58B-4A59-8D39-22C1D69108B7}" type="slidenum">
              <a:rPr lang="pl-PL" altLang="pl-PL"/>
              <a:pPr algn="r" eaLnBrk="1" hangingPunct="1">
                <a:spcBef>
                  <a:spcPct val="0"/>
                </a:spcBef>
              </a:pPr>
              <a:t>2</a:t>
            </a:fld>
            <a:endParaRPr lang="pl-PL" altLang="pl-PL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None/>
              <a:defRPr/>
            </a:pPr>
            <a:endParaRPr lang="pl-PL" altLang="pl-PL" sz="1400" dirty="0">
              <a:latin typeface="Arial" panose="020B0604020202020204" pitchFamily="34" charset="0"/>
            </a:endParaRPr>
          </a:p>
        </p:txBody>
      </p:sp>
      <p:sp>
        <p:nvSpPr>
          <p:cNvPr id="18438" name="Symbol zastępczy stopki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18439" name="Symbol zastępczy nagłówka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24580" name="Symbol zastępczy nagłówka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 sz="1200"/>
          </a:p>
        </p:txBody>
      </p:sp>
      <p:sp>
        <p:nvSpPr>
          <p:cNvPr id="24581" name="Symbol zastępczy stopki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 sz="1200"/>
          </a:p>
        </p:txBody>
      </p:sp>
      <p:sp>
        <p:nvSpPr>
          <p:cNvPr id="24582" name="Symbol zastępczy numeru slajdu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1D7008-1E18-4B94-82C9-EED52FC3BD5F}" type="slidenum">
              <a:rPr lang="pl-PL" altLang="pl-PL" sz="1200" smtClean="0"/>
              <a:pPr/>
              <a:t>3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245474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>
            <a:extLst>
              <a:ext uri="{FF2B5EF4-FFF2-40B4-BE49-F238E27FC236}">
                <a16:creationId xmlns:a16="http://schemas.microsoft.com/office/drawing/2014/main" id="{D03B3D19-7826-4597-9C7F-F9BF33B39C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>
            <a:extLst>
              <a:ext uri="{FF2B5EF4-FFF2-40B4-BE49-F238E27FC236}">
                <a16:creationId xmlns:a16="http://schemas.microsoft.com/office/drawing/2014/main" id="{5BC20279-2A58-40BF-B0FC-CDBFD5453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pl-PL" altLang="pl-PL" sz="1600" dirty="0">
              <a:latin typeface="Arial" panose="020B0604020202020204" pitchFamily="34" charset="0"/>
            </a:endParaRPr>
          </a:p>
        </p:txBody>
      </p:sp>
      <p:sp>
        <p:nvSpPr>
          <p:cNvPr id="45060" name="Symbol zastępczy nagłówka 3">
            <a:extLst>
              <a:ext uri="{FF2B5EF4-FFF2-40B4-BE49-F238E27FC236}">
                <a16:creationId xmlns:a16="http://schemas.microsoft.com/office/drawing/2014/main" id="{1FEBF738-CE25-4D37-B6CF-0874307154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 sz="1200"/>
          </a:p>
        </p:txBody>
      </p:sp>
      <p:sp>
        <p:nvSpPr>
          <p:cNvPr id="45061" name="Symbol zastępczy stopki 4">
            <a:extLst>
              <a:ext uri="{FF2B5EF4-FFF2-40B4-BE49-F238E27FC236}">
                <a16:creationId xmlns:a16="http://schemas.microsoft.com/office/drawing/2014/main" id="{DC7D6FFD-70E1-4975-B194-77E6C1D04A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 sz="1200"/>
          </a:p>
        </p:txBody>
      </p:sp>
      <p:sp>
        <p:nvSpPr>
          <p:cNvPr id="45062" name="Symbol zastępczy numeru slajdu 5">
            <a:extLst>
              <a:ext uri="{FF2B5EF4-FFF2-40B4-BE49-F238E27FC236}">
                <a16:creationId xmlns:a16="http://schemas.microsoft.com/office/drawing/2014/main" id="{99AE9FD3-064E-42F3-A410-728649B87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F4B41A-513E-4E68-9380-E3E949E945E5}" type="slidenum">
              <a:rPr lang="pl-PL" altLang="pl-PL" sz="1200"/>
              <a:pPr/>
              <a:t>4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230013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E2D3E1-78AB-4462-81D0-A9E82EC5514F}" type="slidenum">
              <a:rPr lang="pl-PL" altLang="pl-PL" smtClean="0"/>
              <a:pPr>
                <a:spcBef>
                  <a:spcPct val="0"/>
                </a:spcBef>
              </a:pPr>
              <a:t>5</a:t>
            </a:fld>
            <a:endParaRPr lang="pl-PL" altLang="pl-PL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5621338" y="6453188"/>
            <a:ext cx="4308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34A2F2-EAE0-4242-8EA8-5E73324862FC}" type="slidenum">
              <a:rPr lang="pl-PL" altLang="pl-PL"/>
              <a:pPr algn="r" eaLnBrk="1" hangingPunct="1">
                <a:spcBef>
                  <a:spcPct val="0"/>
                </a:spcBef>
              </a:pPr>
              <a:t>5</a:t>
            </a:fld>
            <a:endParaRPr lang="pl-PL" altLang="pl-PL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pl-PL" altLang="pl-PL" sz="14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pl-PL" altLang="pl-PL" sz="1400" dirty="0">
              <a:latin typeface="Arial" panose="020B0604020202020204" pitchFamily="34" charset="0"/>
            </a:endParaRPr>
          </a:p>
        </p:txBody>
      </p:sp>
      <p:sp>
        <p:nvSpPr>
          <p:cNvPr id="94214" name="Symbol zastępczy stopki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94215" name="Symbol zastępczy nagłówka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539750" y="3573463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7811946" y="1329037"/>
            <a:ext cx="142" cy="4692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989138"/>
            <a:ext cx="7232848" cy="1470025"/>
          </a:xfrm>
        </p:spPr>
        <p:txBody>
          <a:bodyPr/>
          <a:lstStyle>
            <a:lvl1pPr>
              <a:defRPr sz="2400" b="1" i="0">
                <a:solidFill>
                  <a:schemeClr val="accent2"/>
                </a:solidFill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r>
              <a:rPr lang="pl-PL"/>
              <a:t>Agencja Oceny Technologii Medycznych</a:t>
            </a:r>
          </a:p>
        </p:txBody>
      </p:sp>
      <p:pic>
        <p:nvPicPr>
          <p:cNvPr id="2" name="Obraz 4">
            <a:extLst>
              <a:ext uri="{FF2B5EF4-FFF2-40B4-BE49-F238E27FC236}">
                <a16:creationId xmlns:a16="http://schemas.microsoft.com/office/drawing/2014/main" id="{137DD5F8-0F74-BC5A-68EE-D27D00379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477" y="-10887"/>
            <a:ext cx="1279923" cy="1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0419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pl-PL"/>
              <a:t>Posiedzenie Rady Przejrzystości, Warszawa, dnia XX miesiąca 20XX r.        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66347-FADF-4381-AC18-6486E90029C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564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pl-PL"/>
              <a:t>Posiedzenie Rady Przejrzystości, Warszawa, dnia XX miesiąca 20XX r.        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0B50-F95E-4156-9C9F-CE3054A0174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277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pl-PL"/>
              <a:t>Posiedzenie Rady Przejrzystości, Warszawa, dnia XX miesiąca 20XX r.        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DB29-399A-4E92-95C1-0C92F0B982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0002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pl-PL"/>
              <a:t>Posiedzenie Rady Przejrzystości, Warszawa, dnia XX miesiąca 20XX r.       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9D8A-6E4C-491E-BD72-3C77500A7B2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9388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pl-PL"/>
              <a:t>Posiedzenie Rady Przejrzystości, Warszawa, dnia XX miesiąca 20XX r.       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2869-1BF3-4333-B243-99DE4B96DFD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02640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2023-08-30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2023-08-30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7138988" cy="562074"/>
          </a:xfrm>
        </p:spPr>
        <p:txBody>
          <a:bodyPr/>
          <a:lstStyle>
            <a:lvl1pPr>
              <a:defRPr sz="2400" b="1" i="1">
                <a:solidFill>
                  <a:schemeClr val="accent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63113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138987" cy="56197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8701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531F-D0FF-4741-B4FC-2E7BE76AC8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132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08B7-D7B6-4B23-86C5-F83A49B39C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080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pl-PL"/>
              <a:t>Posiedzenie Rady Przejrzystości, Warszawa, dnia XX miesiąca 20XX r.       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F206-CB72-4F53-AE5F-0369B48220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9690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pl-PL"/>
              <a:t>Posiedzenie Rady Przejrzystości, Warszawa, dnia XX miesiąca 20XX r.        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BBD0-6FAF-4CB0-B0E7-402DA330C4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74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pl-PL"/>
              <a:t>Posiedzenie Rady Przejrzystości, Warszawa, dnia XX miesiąca 20XX r.        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231C7-6524-4D40-A7C2-A86C9C6BCB5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765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pl-PL"/>
              <a:t>Posiedzenie Rady Przejrzystości, Warszawa, dnia XX miesiąca 20XX r.        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9629-5F9F-4295-A5EE-7C49A289109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4477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71389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Click to edit Master text styles</a:t>
            </a:r>
          </a:p>
          <a:p>
            <a:pPr lvl="1"/>
            <a:r>
              <a:rPr lang="pl-PL" altLang="pl-PL"/>
              <a:t>Second level</a:t>
            </a:r>
          </a:p>
          <a:p>
            <a:pPr lvl="2"/>
            <a:r>
              <a:rPr lang="pl-PL" altLang="pl-PL"/>
              <a:t>Third level</a:t>
            </a:r>
          </a:p>
          <a:p>
            <a:pPr lvl="3"/>
            <a:r>
              <a:rPr lang="pl-PL" altLang="pl-PL"/>
              <a:t>Fourth level</a:t>
            </a:r>
          </a:p>
          <a:p>
            <a:pPr lvl="4"/>
            <a:r>
              <a:rPr lang="pl-PL" altLang="pl-PL"/>
              <a:t>Fifth level</a:t>
            </a: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>
          <a:xfrm>
            <a:off x="468313" y="6513513"/>
            <a:ext cx="8207375" cy="268287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1000" dirty="0">
                <a:cs typeface="+mn-cs"/>
              </a:rPr>
              <a:t>				</a:t>
            </a:r>
            <a:fld id="{857B9213-34AB-420B-B869-511B398DD746}" type="slidenum">
              <a:rPr lang="pl-PL" altLang="pl-PL" sz="1000" smtClean="0">
                <a:cs typeface="+mn-cs"/>
              </a:rPr>
              <a:pPr eaLnBrk="1" hangingPunct="1">
                <a:defRPr/>
              </a:pPr>
              <a:t>‹#›</a:t>
            </a:fld>
            <a:r>
              <a:rPr lang="pl-PL" altLang="pl-PL" sz="1000" dirty="0">
                <a:cs typeface="+mn-cs"/>
              </a:rPr>
              <a:t>   </a:t>
            </a:r>
            <a:endParaRPr lang="en-GB" altLang="pl-PL" sz="1000" dirty="0">
              <a:cs typeface="+mn-cs"/>
            </a:endParaRPr>
          </a:p>
        </p:txBody>
      </p:sp>
      <p:pic>
        <p:nvPicPr>
          <p:cNvPr id="2" name="Obraz 4">
            <a:extLst>
              <a:ext uri="{FF2B5EF4-FFF2-40B4-BE49-F238E27FC236}">
                <a16:creationId xmlns:a16="http://schemas.microsoft.com/office/drawing/2014/main" id="{14BA6ABB-A56C-81F1-D038-1C24491C47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57477" y="-10887"/>
            <a:ext cx="1279923" cy="1279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72" r:id="rId1"/>
    <p:sldLayoutId id="2147485768" r:id="rId2"/>
    <p:sldLayoutId id="2147485769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DF182933-C8AA-4587-B9AA-AE9C509ADC1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0" r:id="rId1"/>
    <p:sldLayoutId id="2147485771" r:id="rId2"/>
    <p:sldLayoutId id="2147485774" r:id="rId3"/>
    <p:sldLayoutId id="2147485775" r:id="rId4"/>
    <p:sldLayoutId id="2147485776" r:id="rId5"/>
    <p:sldLayoutId id="2147485777" r:id="rId6"/>
    <p:sldLayoutId id="2147485778" r:id="rId7"/>
    <p:sldLayoutId id="2147485779" r:id="rId8"/>
    <p:sldLayoutId id="2147485780" r:id="rId9"/>
    <p:sldLayoutId id="2147485781" r:id="rId10"/>
    <p:sldLayoutId id="21474857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2023-08-30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ne-kosztowe.aotm.gov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2">
            <a:extLst>
              <a:ext uri="{FF2B5EF4-FFF2-40B4-BE49-F238E27FC236}">
                <a16:creationId xmlns:a16="http://schemas.microsoft.com/office/drawing/2014/main" id="{2F1DDC0B-F47C-3A5E-3613-922932344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" y="860757"/>
            <a:ext cx="9145705" cy="314274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F71F9F9-FA18-9CE2-CC3B-27FF10718E51}"/>
              </a:ext>
            </a:extLst>
          </p:cNvPr>
          <p:cNvSpPr txBox="1"/>
          <p:nvPr/>
        </p:nvSpPr>
        <p:spPr>
          <a:xfrm>
            <a:off x="3206596" y="4403356"/>
            <a:ext cx="7864993" cy="13157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700" b="1" dirty="0">
                <a:solidFill>
                  <a:srgbClr val="17728E"/>
                </a:solidFill>
                <a:latin typeface="Century Gothic"/>
              </a:rPr>
              <a:t>AGENCJA OCENY TECHNOLOGII </a:t>
            </a:r>
            <a:endParaRPr lang="pl-PL" sz="135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pl-PL" sz="2700" b="1" dirty="0">
                <a:solidFill>
                  <a:srgbClr val="17728E"/>
                </a:solidFill>
                <a:latin typeface="Century Gothic"/>
              </a:rPr>
              <a:t>MEDYCZNYCH I TARYFIKACJI</a:t>
            </a:r>
            <a:r>
              <a:rPr lang="pl-PL" sz="2700" dirty="0">
                <a:latin typeface="Century Gothic"/>
              </a:rPr>
              <a:t>​</a:t>
            </a:r>
            <a:br>
              <a:rPr lang="pl-PL" sz="2700" dirty="0">
                <a:latin typeface="Century Gothic"/>
              </a:rPr>
            </a:br>
            <a:r>
              <a:rPr lang="pl-PL" sz="1350" dirty="0">
                <a:latin typeface="Century Gothic"/>
              </a:rPr>
              <a:t>​</a:t>
            </a:r>
            <a:br>
              <a:rPr lang="pl-PL" sz="1350" dirty="0">
                <a:latin typeface="Century Gothic"/>
              </a:rPr>
            </a:br>
            <a:endParaRPr lang="pl-PL" sz="1350" dirty="0">
              <a:ea typeface="Calibri"/>
              <a:cs typeface="Calibri"/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9AD0D74B-32A2-C58B-F27C-C22F8B50B204}"/>
              </a:ext>
            </a:extLst>
          </p:cNvPr>
          <p:cNvSpPr/>
          <p:nvPr/>
        </p:nvSpPr>
        <p:spPr>
          <a:xfrm>
            <a:off x="126244" y="3572304"/>
            <a:ext cx="2541893" cy="24310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D629AEC-C84A-C9B1-8E32-AEB98DE68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66" y="379066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8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92125" y="1989138"/>
            <a:ext cx="7280275" cy="1470025"/>
          </a:xfrm>
        </p:spPr>
        <p:txBody>
          <a:bodyPr/>
          <a:lstStyle/>
          <a:p>
            <a:pPr algn="ctr"/>
            <a:r>
              <a:rPr lang="pl-PL" altLang="pl-PL" i="1" dirty="0">
                <a:solidFill>
                  <a:srgbClr val="17728E"/>
                </a:solidFill>
              </a:rPr>
              <a:t>Wytyczne dotyczące przygotowania i przekazania pliku OM</a:t>
            </a:r>
            <a:br>
              <a:rPr lang="pl-PL" altLang="pl-PL" sz="1800" dirty="0"/>
            </a:br>
            <a:endParaRPr lang="pl-PL" altLang="pl-PL" sz="2000" b="0" dirty="0"/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8788"/>
            <a:ext cx="6400800" cy="1370012"/>
          </a:xfrm>
        </p:spPr>
        <p:txBody>
          <a:bodyPr/>
          <a:lstStyle/>
          <a:p>
            <a:r>
              <a:rPr lang="pl-PL" altLang="pl-PL" dirty="0"/>
              <a:t>Zespół ds. Weryfikacji Technicznej</a:t>
            </a:r>
          </a:p>
          <a:p>
            <a:r>
              <a:rPr lang="pl-PL" altLang="pl-PL" dirty="0"/>
              <a:t>Dział Weryfikacji Danych</a:t>
            </a:r>
          </a:p>
          <a:p>
            <a:r>
              <a:rPr lang="pl-PL" altLang="pl-PL" dirty="0"/>
              <a:t>Wydział Taryfikacji</a:t>
            </a:r>
          </a:p>
          <a:p>
            <a:endParaRPr lang="pl-PL" altLang="pl-PL" dirty="0"/>
          </a:p>
          <a:p>
            <a:r>
              <a:rPr lang="pl-PL" altLang="pl-PL" dirty="0"/>
              <a:t> </a:t>
            </a: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539750" y="5969000"/>
            <a:ext cx="7199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Warszawa, sierpień 2023 r.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zawartości 1"/>
          <p:cNvSpPr>
            <a:spLocks noGrp="1"/>
          </p:cNvSpPr>
          <p:nvPr>
            <p:ph idx="1"/>
          </p:nvPr>
        </p:nvSpPr>
        <p:spPr>
          <a:xfrm>
            <a:off x="468313" y="1329035"/>
            <a:ext cx="8229600" cy="3987530"/>
          </a:xfrm>
        </p:spPr>
        <p:txBody>
          <a:bodyPr/>
          <a:lstStyle/>
          <a:p>
            <a:endParaRPr lang="pl-PL" altLang="pl-PL" dirty="0"/>
          </a:p>
          <a:p>
            <a:r>
              <a:rPr lang="pl-PL" altLang="pl-PL" b="1" dirty="0"/>
              <a:t>Plik OM</a:t>
            </a:r>
            <a:r>
              <a:rPr lang="pl-PL" altLang="pl-PL" dirty="0"/>
              <a:t> - dane dotyczące obrotu przychodu we wszystkich magazynach (w tym magazynach oddziałowych) produktów leczniczych oraz wyrobów medycznych. </a:t>
            </a:r>
          </a:p>
        </p:txBody>
      </p:sp>
      <p:sp>
        <p:nvSpPr>
          <p:cNvPr id="2" name="Tytuł 2">
            <a:extLst>
              <a:ext uri="{FF2B5EF4-FFF2-40B4-BE49-F238E27FC236}">
                <a16:creationId xmlns:a16="http://schemas.microsoft.com/office/drawing/2014/main" id="{D6EBB2FE-30B7-B66F-EAD6-91EA0CD8F84A}"/>
              </a:ext>
            </a:extLst>
          </p:cNvPr>
          <p:cNvSpPr txBox="1">
            <a:spLocks/>
          </p:cNvSpPr>
          <p:nvPr/>
        </p:nvSpPr>
        <p:spPr bwMode="auto">
          <a:xfrm>
            <a:off x="460699" y="3147963"/>
            <a:ext cx="7138988" cy="5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kern="0" dirty="0">
                <a:solidFill>
                  <a:srgbClr val="17728E"/>
                </a:solidFill>
              </a:rPr>
              <a:t>Sposób przekazania plików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CE43A50-9034-937F-88CD-207BFDDD2B08}"/>
              </a:ext>
            </a:extLst>
          </p:cNvPr>
          <p:cNvSpPr txBox="1"/>
          <p:nvPr/>
        </p:nvSpPr>
        <p:spPr>
          <a:xfrm>
            <a:off x="446087" y="4044553"/>
            <a:ext cx="7919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i="1" u="sng" dirty="0">
                <a:latin typeface="+mn-lt"/>
                <a:hlinkClick r:id="rId3"/>
              </a:rPr>
              <a:t>https://dane-kosztowe.aotm.gov.pl</a:t>
            </a:r>
            <a:endParaRPr lang="pl-PL" sz="2000" i="1" u="sng" dirty="0">
              <a:latin typeface="+mn-lt"/>
            </a:endParaRPr>
          </a:p>
          <a:p>
            <a:endParaRPr lang="pl-PL" sz="2000" dirty="0">
              <a:latin typeface="+mn-lt"/>
            </a:endParaRPr>
          </a:p>
          <a:p>
            <a:endParaRPr lang="pl-PL" sz="1400" dirty="0">
              <a:latin typeface="+mn-lt"/>
            </a:endParaRPr>
          </a:p>
        </p:txBody>
      </p:sp>
      <p:sp>
        <p:nvSpPr>
          <p:cNvPr id="5" name="Tytuł 2">
            <a:extLst>
              <a:ext uri="{FF2B5EF4-FFF2-40B4-BE49-F238E27FC236}">
                <a16:creationId xmlns:a16="http://schemas.microsoft.com/office/drawing/2014/main" id="{1AE63B95-1A32-2F8C-5F97-C1957CA4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7138987" cy="561975"/>
          </a:xfrm>
        </p:spPr>
        <p:txBody>
          <a:bodyPr/>
          <a:lstStyle/>
          <a:p>
            <a:r>
              <a:rPr lang="pl-PL" altLang="pl-PL" dirty="0">
                <a:solidFill>
                  <a:srgbClr val="17728E"/>
                </a:solidFill>
              </a:rPr>
              <a:t>Podstawowe informacje</a:t>
            </a:r>
          </a:p>
        </p:txBody>
      </p:sp>
    </p:spTree>
    <p:extLst>
      <p:ext uri="{BB962C8B-B14F-4D97-AF65-F5344CB8AC3E}">
        <p14:creationId xmlns:p14="http://schemas.microsoft.com/office/powerpoint/2010/main" val="414392015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DBD2594-BB5A-4F4B-A0B1-14000207EF75}"/>
              </a:ext>
            </a:extLst>
          </p:cNvPr>
          <p:cNvGraphicFramePr>
            <a:graphicFrameLocks noGrp="1"/>
          </p:cNvGraphicFramePr>
          <p:nvPr/>
        </p:nvGraphicFramePr>
        <p:xfrm>
          <a:off x="594173" y="3280127"/>
          <a:ext cx="7919868" cy="3148823"/>
        </p:xfrm>
        <a:graphic>
          <a:graphicData uri="http://schemas.openxmlformats.org/drawingml/2006/table">
            <a:tbl>
              <a:tblPr/>
              <a:tblGrid>
                <a:gridCol w="1459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8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7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0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4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390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EAN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NAZWA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JEDN_MIARY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LICZBA_JEDN_ MIARY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WARTOSC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19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5909990672523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ACARD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0,075 G [x60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.]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tabl.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165,55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19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5909990914548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IBUPROFEN   tabl.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powl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400mg [x30 tabl.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bl.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tabl.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360,6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19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5909990103911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FENTANYL WZF 0,1 MG/2ML 50 AMP. ROZTWÓR DO WSTRZYKNIEĆ I/LUB INFUZJI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452,89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944776"/>
                  </a:ext>
                </a:extLst>
              </a:tr>
              <a:tr h="4819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BRAK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IGŁA DO NAKŁUĆ LĘDŹWIOWYCH 0,7X90    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sztuka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3600,6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19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BRAK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PGA 0 G4891-90   nici chirurg.  [x12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sasz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.]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saszetki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1440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5040</a:t>
                      </a:r>
                    </a:p>
                  </a:txBody>
                  <a:tcPr marL="6235" marR="6235" marT="62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ytuł 2">
            <a:extLst>
              <a:ext uri="{FF2B5EF4-FFF2-40B4-BE49-F238E27FC236}">
                <a16:creationId xmlns:a16="http://schemas.microsoft.com/office/drawing/2014/main" id="{EE8D5F25-3727-464F-AD0E-F5B29545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9048"/>
            <a:ext cx="7138988" cy="719988"/>
          </a:xfrm>
        </p:spPr>
        <p:txBody>
          <a:bodyPr/>
          <a:lstStyle/>
          <a:p>
            <a:r>
              <a:rPr lang="pl-PL" dirty="0">
                <a:solidFill>
                  <a:srgbClr val="17728E"/>
                </a:solidFill>
              </a:rPr>
              <a:t>Plik OM – informacje dotyczące obrotu przychodu magazynowego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F547C11-DACA-4DDC-B89E-0467B46545C5}"/>
              </a:ext>
            </a:extLst>
          </p:cNvPr>
          <p:cNvSpPr txBox="1"/>
          <p:nvPr/>
        </p:nvSpPr>
        <p:spPr>
          <a:xfrm>
            <a:off x="594173" y="1509032"/>
            <a:ext cx="7919868" cy="1840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l-PL" sz="1800" dirty="0">
                <a:latin typeface="+mn-lt"/>
              </a:rPr>
              <a:t>Z uwagi na różnorodność posiadanych przez świadczeniodawców systemów, Agencja nie narzuca struktury i formatu przekazywanych danych, jednakże preferowany jest format edytowalny np. .</a:t>
            </a:r>
            <a:r>
              <a:rPr lang="pl-PL" sz="1800" dirty="0" err="1">
                <a:latin typeface="+mn-lt"/>
              </a:rPr>
              <a:t>csv</a:t>
            </a:r>
            <a:r>
              <a:rPr lang="pl-PL" sz="1800" dirty="0">
                <a:latin typeface="+mn-lt"/>
              </a:rPr>
              <a:t>, .</a:t>
            </a:r>
            <a:r>
              <a:rPr lang="pl-PL" sz="1800" dirty="0" err="1">
                <a:latin typeface="+mn-lt"/>
              </a:rPr>
              <a:t>xlsx</a:t>
            </a:r>
            <a:r>
              <a:rPr lang="pl-PL" sz="1800" dirty="0">
                <a:latin typeface="+mn-lt"/>
              </a:rPr>
              <a:t>. </a:t>
            </a:r>
          </a:p>
          <a:p>
            <a:pPr algn="just">
              <a:lnSpc>
                <a:spcPct val="130000"/>
              </a:lnSpc>
            </a:pPr>
            <a:r>
              <a:rPr lang="pl-PL" sz="1800" dirty="0">
                <a:latin typeface="+mn-lt"/>
              </a:rPr>
              <a:t>Dane dotyczą 2022r.</a:t>
            </a:r>
          </a:p>
          <a:p>
            <a:r>
              <a:rPr lang="pl-PL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99385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39750" y="1989138"/>
            <a:ext cx="7232650" cy="1470025"/>
          </a:xfrm>
        </p:spPr>
        <p:txBody>
          <a:bodyPr/>
          <a:lstStyle/>
          <a:p>
            <a:pPr algn="ctr"/>
            <a:r>
              <a:rPr lang="pl-PL" altLang="pl-PL" sz="2600" dirty="0">
                <a:solidFill>
                  <a:srgbClr val="17728E"/>
                </a:solidFill>
              </a:rPr>
              <a:t>Dziękujemy za uwagę</a:t>
            </a:r>
            <a:endParaRPr lang="pl-PL" altLang="pl-PL" dirty="0">
              <a:solidFill>
                <a:srgbClr val="17728E"/>
              </a:solidFill>
            </a:endParaRPr>
          </a:p>
        </p:txBody>
      </p:sp>
      <p:sp>
        <p:nvSpPr>
          <p:cNvPr id="9318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59543" y="4089503"/>
            <a:ext cx="6400800" cy="1370012"/>
          </a:xfrm>
        </p:spPr>
        <p:txBody>
          <a:bodyPr/>
          <a:lstStyle/>
          <a:p>
            <a:r>
              <a:rPr lang="pl-PL" altLang="pl-PL" dirty="0"/>
              <a:t>Zespół ds. Weryfikacji Technicznej</a:t>
            </a:r>
          </a:p>
          <a:p>
            <a:r>
              <a:rPr lang="pl-PL" altLang="pl-PL" dirty="0"/>
              <a:t>Dział Weryfikacji Danych</a:t>
            </a:r>
          </a:p>
          <a:p>
            <a:r>
              <a:rPr lang="pl-PL" altLang="pl-PL" dirty="0"/>
              <a:t>Wydział Taryfikacji</a:t>
            </a:r>
          </a:p>
          <a:p>
            <a:endParaRPr lang="pl-PL" altLang="pl-PL" dirty="0"/>
          </a:p>
          <a:p>
            <a:r>
              <a:rPr lang="pl-PL" altLang="pl-PL" dirty="0"/>
              <a:t>weryfikacja@aotm.gov.pl</a:t>
            </a:r>
          </a:p>
          <a:p>
            <a:r>
              <a:rPr lang="pl-PL" altLang="pl-PL" dirty="0"/>
              <a:t> </a:t>
            </a:r>
          </a:p>
        </p:txBody>
      </p:sp>
      <p:sp>
        <p:nvSpPr>
          <p:cNvPr id="93188" name="Text Box 11"/>
          <p:cNvSpPr txBox="1">
            <a:spLocks noChangeArrowheads="1"/>
          </p:cNvSpPr>
          <p:nvPr/>
        </p:nvSpPr>
        <p:spPr bwMode="auto">
          <a:xfrm>
            <a:off x="692150" y="6121400"/>
            <a:ext cx="7199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/>
              <a:t>Warszawa, sierpień 2023 r.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RK1">
  <a:themeElements>
    <a:clrScheme name="R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K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F3797BD41066458A729DF54C0DF9E4" ma:contentTypeVersion="17" ma:contentTypeDescription="Utwórz nowy dokument." ma:contentTypeScope="" ma:versionID="cbc10e274ff5f2e5c2086dbe897d0cbd">
  <xsd:schema xmlns:xsd="http://www.w3.org/2001/XMLSchema" xmlns:xs="http://www.w3.org/2001/XMLSchema" xmlns:p="http://schemas.microsoft.com/office/2006/metadata/properties" xmlns:ns2="db61b843-0c49-4314-8754-2a2378533dc1" xmlns:ns3="3b8c1fdf-c9b8-40f3-8e45-cd1c9ea694f3" targetNamespace="http://schemas.microsoft.com/office/2006/metadata/properties" ma:root="true" ma:fieldsID="32cbbb4c9b3e6907747e50e111b81769" ns2:_="" ns3:_="">
    <xsd:import namespace="db61b843-0c49-4314-8754-2a2378533dc1"/>
    <xsd:import namespace="3b8c1fdf-c9b8-40f3-8e45-cd1c9ea694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1b843-0c49-4314-8754-2a2378533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64bbad02-b566-42af-9a5c-3710410ce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c1fdf-c9b8-40f3-8e45-cd1c9ea694f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58f8df1-2f87-48db-8187-e23320c648eb}" ma:internalName="TaxCatchAll" ma:showField="CatchAllData" ma:web="3b8c1fdf-c9b8-40f3-8e45-cd1c9ea694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338C7A-97E0-4360-8EEA-F895D1B458D6}"/>
</file>

<file path=customXml/itemProps2.xml><?xml version="1.0" encoding="utf-8"?>
<ds:datastoreItem xmlns:ds="http://schemas.openxmlformats.org/officeDocument/2006/customXml" ds:itemID="{83506B4A-EF5C-48B9-8479-BF5B2D9FBF9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28955</TotalTime>
  <Words>237</Words>
  <Application>Microsoft Office PowerPoint</Application>
  <PresentationFormat>Pokaz na ekranie (4:3)</PresentationFormat>
  <Paragraphs>63</Paragraphs>
  <Slides>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Courier New</vt:lpstr>
      <vt:lpstr>RK1</vt:lpstr>
      <vt:lpstr>Projekt niestandardowy</vt:lpstr>
      <vt:lpstr>Motyw pakietu Office</vt:lpstr>
      <vt:lpstr>Prezentacja programu PowerPoint</vt:lpstr>
      <vt:lpstr>Wytyczne dotyczące przygotowania i przekazania pliku OM </vt:lpstr>
      <vt:lpstr>Podstawowe informacje</vt:lpstr>
      <vt:lpstr>Plik OM – informacje dotyczące obrotu przychodu magazynowego</vt:lpstr>
      <vt:lpstr>Dziękujemy za uwagę</vt:lpstr>
    </vt:vector>
  </TitlesOfParts>
  <Company>AOTM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dane medyczno - kosztowe sekcja B</dc:title>
  <dc:creator>Martyna Lewandowska</dc:creator>
  <dc:description>Załącznik do procedury operacyjnej</dc:description>
  <cp:lastModifiedBy>Michał Dziewulski</cp:lastModifiedBy>
  <cp:revision>1638</cp:revision>
  <cp:lastPrinted>2019-05-08T09:57:21Z</cp:lastPrinted>
  <dcterms:created xsi:type="dcterms:W3CDTF">2008-03-11T08:33:18Z</dcterms:created>
  <dcterms:modified xsi:type="dcterms:W3CDTF">2023-08-30T09:58:35Z</dcterms:modified>
</cp:coreProperties>
</file>