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951" r:id="rId2"/>
  </p:sldMasterIdLst>
  <p:notesMasterIdLst>
    <p:notesMasterId r:id="rId24"/>
  </p:notesMasterIdLst>
  <p:handoutMasterIdLst>
    <p:handoutMasterId r:id="rId25"/>
  </p:handoutMasterIdLst>
  <p:sldIdLst>
    <p:sldId id="511" r:id="rId3"/>
    <p:sldId id="502" r:id="rId4"/>
    <p:sldId id="503" r:id="rId5"/>
    <p:sldId id="504" r:id="rId6"/>
    <p:sldId id="505" r:id="rId7"/>
    <p:sldId id="507" r:id="rId8"/>
    <p:sldId id="506" r:id="rId9"/>
    <p:sldId id="508" r:id="rId10"/>
    <p:sldId id="509" r:id="rId11"/>
    <p:sldId id="319" r:id="rId12"/>
    <p:sldId id="321" r:id="rId13"/>
    <p:sldId id="322" r:id="rId14"/>
    <p:sldId id="283" r:id="rId15"/>
    <p:sldId id="313" r:id="rId16"/>
    <p:sldId id="314" r:id="rId17"/>
    <p:sldId id="315" r:id="rId18"/>
    <p:sldId id="316" r:id="rId19"/>
    <p:sldId id="317" r:id="rId20"/>
    <p:sldId id="284" r:id="rId21"/>
    <p:sldId id="324" r:id="rId22"/>
    <p:sldId id="275" r:id="rId23"/>
  </p:sldIdLst>
  <p:sldSz cx="9144000" cy="6858000" type="screen4x3"/>
  <p:notesSz cx="6794500" cy="99314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9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C0C0C0"/>
    <a:srgbClr val="DDDDDD"/>
    <a:srgbClr val="009900"/>
    <a:srgbClr val="FFFFFF"/>
    <a:srgbClr val="0000FF"/>
    <a:srgbClr val="EAEAEA"/>
    <a:srgbClr val="F6FC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Styl jasny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yl jasny 3 — Ak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Styl z motywem 1 — Ak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935" autoAdjust="0"/>
    <p:restoredTop sz="92175" autoAdjust="0"/>
  </p:normalViewPr>
  <p:slideViewPr>
    <p:cSldViewPr>
      <p:cViewPr varScale="1">
        <p:scale>
          <a:sx n="107" d="100"/>
          <a:sy n="107" d="100"/>
        </p:scale>
        <p:origin x="1716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68"/>
    </p:cViewPr>
  </p:sorterViewPr>
  <p:notesViewPr>
    <p:cSldViewPr>
      <p:cViewPr varScale="1">
        <p:scale>
          <a:sx n="65" d="100"/>
          <a:sy n="65" d="100"/>
        </p:scale>
        <p:origin x="-2940" y="-102"/>
      </p:cViewPr>
      <p:guideLst>
        <p:guide orient="horz" pos="3129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Arkusz_programu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b="1" dirty="0"/>
              <a:t>Koszt WM [zł]</a:t>
            </a:r>
          </a:p>
        </c:rich>
      </c:tx>
      <c:layout>
        <c:manualLayout>
          <c:xMode val="edge"/>
          <c:yMode val="edge"/>
          <c:x val="0.31445676848509374"/>
          <c:y val="2.6455393845128319E-2"/>
        </c:manualLayout>
      </c:layout>
      <c:overlay val="0"/>
      <c:spPr>
        <a:solidFill>
          <a:srgbClr val="FFC000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Arkusz1!$K$4:$K$7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Arkusz1!$M$4:$M$7</c:f>
              <c:numCache>
                <c:formatCode>_-* #\ ##0\ _z_ł_-;\-* #\ ##0\ _z_ł_-;_-* "-"??\ _z_ł_-;_-@_-</c:formatCode>
                <c:ptCount val="4"/>
                <c:pt idx="0">
                  <c:v>10444.935968256201</c:v>
                </c:pt>
                <c:pt idx="1">
                  <c:v>11007.3026569374</c:v>
                </c:pt>
                <c:pt idx="2">
                  <c:v>17778.644158415798</c:v>
                </c:pt>
                <c:pt idx="3">
                  <c:v>9968.3846639534895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1E3-4884-9E0E-9A217CDE98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136438320"/>
        <c:axId val="-2136435056"/>
        <c:axId val="0"/>
      </c:bar3DChart>
      <c:catAx>
        <c:axId val="-2136438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-2136435056"/>
        <c:crosses val="autoZero"/>
        <c:auto val="1"/>
        <c:lblAlgn val="ctr"/>
        <c:lblOffset val="100"/>
        <c:noMultiLvlLbl val="0"/>
      </c:catAx>
      <c:valAx>
        <c:axId val="-2136435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\ _z_ł_-;\-* #\ ##0\ _z_ł_-;_-* &quot;-&quot;??\ _z_ł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-2136438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027602799650046"/>
          <c:y val="5.0925925925925923E-2"/>
          <c:w val="0.84361286089238841"/>
          <c:h val="0.8416746864975212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Arkusz1!$K$13:$K$18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Arkusz1!$M$13:$M$18</c:f>
              <c:numCache>
                <c:formatCode>_-* #\ ##0\ _z_ł_-;\-* #\ ##0\ _z_ł_-;_-* "-"??\ _z_ł_-;_-@_-</c:formatCode>
                <c:ptCount val="6"/>
                <c:pt idx="0">
                  <c:v>5625.1925000000001</c:v>
                </c:pt>
                <c:pt idx="1">
                  <c:v>5547.1823124140501</c:v>
                </c:pt>
                <c:pt idx="2">
                  <c:v>5769.9708914728599</c:v>
                </c:pt>
                <c:pt idx="3">
                  <c:v>5554.3564117647102</c:v>
                </c:pt>
                <c:pt idx="4">
                  <c:v>42.224777777777803</c:v>
                </c:pt>
                <c:pt idx="5">
                  <c:v>4809.8557142857098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4DD-4499-BCE4-0B79E81E8D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136437776"/>
        <c:axId val="-2136445936"/>
        <c:axId val="0"/>
      </c:bar3DChart>
      <c:catAx>
        <c:axId val="-2136437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-2136445936"/>
        <c:crosses val="autoZero"/>
        <c:auto val="1"/>
        <c:lblAlgn val="ctr"/>
        <c:lblOffset val="100"/>
        <c:noMultiLvlLbl val="0"/>
      </c:catAx>
      <c:valAx>
        <c:axId val="-2136445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\ _z_ł_-;\-* #\ ##0\ _z_ł_-;_-* &quot;-&quot;??\ _z_ł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-2136437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2D2D8A">
                <a:lumMod val="60000"/>
                <a:lumOff val="40000"/>
              </a:srgb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0280112498962862E-2"/>
                  <c:y val="-6.9685337780317759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02D-4BF5-BBD6-E1E779570A7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Arkusz1!$C$41:$C$46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Arkusz1!$E$41:$E$46</c:f>
              <c:numCache>
                <c:formatCode>_-* #\ ##0\ _z_ł_-;\-* #\ ##0\ _z_ł_-;_-* "-"??\ _z_ł_-;_-@_-</c:formatCode>
                <c:ptCount val="6"/>
                <c:pt idx="0">
                  <c:v>5625.1925000000001</c:v>
                </c:pt>
                <c:pt idx="1">
                  <c:v>5547.1823124140501</c:v>
                </c:pt>
                <c:pt idx="2">
                  <c:v>5769.9708914728599</c:v>
                </c:pt>
                <c:pt idx="3">
                  <c:v>5554.3564117647102</c:v>
                </c:pt>
                <c:pt idx="4">
                  <c:v>42.224777777777803</c:v>
                </c:pt>
                <c:pt idx="5">
                  <c:v>4809.8557142857098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02D-4BF5-BBD6-E1E779570A70}"/>
            </c:ext>
          </c:extLst>
        </c:ser>
        <c:ser>
          <c:idx val="1"/>
          <c:order val="1"/>
          <c:spPr>
            <a:solidFill>
              <a:srgbClr val="BBE0E3">
                <a:lumMod val="75000"/>
              </a:srgb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1794118123910961E-2"/>
                  <c:y val="-9.12254960176838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02D-4BF5-BBD6-E1E779570A70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02D-4BF5-BBD6-E1E779570A70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902D-4BF5-BBD6-E1E779570A70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4.08781518735998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02D-4BF5-BBD6-E1E779570A7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Arkusz1!$C$41:$C$46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Arkusz1!$F$41:$F$46</c:f>
              <c:numCache>
                <c:formatCode>_-* #\ ##0\ _z_ł_-;\-* #\ ##0\ _z_ł_-;_-* "-"??\ _z_ł_-;_-@_-</c:formatCode>
                <c:ptCount val="6"/>
                <c:pt idx="0">
                  <c:v>5801.9525000000003</c:v>
                </c:pt>
                <c:pt idx="1">
                  <c:v>5547.1823124140501</c:v>
                </c:pt>
                <c:pt idx="2">
                  <c:v>5769.9708914728599</c:v>
                </c:pt>
                <c:pt idx="3">
                  <c:v>5880.22</c:v>
                </c:pt>
                <c:pt idx="4">
                  <c:v>5272.4167777777775</c:v>
                </c:pt>
                <c:pt idx="5">
                  <c:v>5543.99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02D-4BF5-BBD6-E1E779570A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136435600"/>
        <c:axId val="-2136444304"/>
        <c:axId val="0"/>
      </c:bar3DChart>
      <c:catAx>
        <c:axId val="-2136435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cap="none" spc="0" normalizeH="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-2136444304"/>
        <c:crosses val="autoZero"/>
        <c:auto val="1"/>
        <c:lblAlgn val="ctr"/>
        <c:lblOffset val="100"/>
        <c:noMultiLvlLbl val="0"/>
      </c:catAx>
      <c:valAx>
        <c:axId val="-2136444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_-* #\ ##0\ _z_ł_-;\-* #\ ##0\ _z_ł_-;_-* &quot;-&quot;??\ _z_ł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-2136435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611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6303" y="0"/>
            <a:ext cx="2946611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792C806-2A5A-468F-97FB-603B9FFD19A8}" type="datetimeFigureOut">
              <a:rPr lang="pl-PL"/>
              <a:pPr>
                <a:defRPr/>
              </a:pPr>
              <a:t>17.05.2018</a:t>
            </a:fld>
            <a:endParaRPr lang="pl-PL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687"/>
            <a:ext cx="2946611" cy="4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7" tIns="45704" rIns="91407" bIns="45704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6303" y="9432687"/>
            <a:ext cx="2946611" cy="4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7" tIns="45704" rIns="91407" bIns="4570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4E523A1-FF11-42DD-A3F1-56DD0EBFCBC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4876886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611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6303" y="0"/>
            <a:ext cx="2946611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A4321FC-78B6-48CA-A066-5F202C81A324}" type="datetimeFigureOut">
              <a:rPr lang="pl-PL"/>
              <a:pPr>
                <a:defRPr/>
              </a:pPr>
              <a:t>17.05.2018</a:t>
            </a:fld>
            <a:endParaRPr lang="pl-PL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4112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33" y="4718726"/>
            <a:ext cx="5436235" cy="4469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687"/>
            <a:ext cx="2946611" cy="4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7" tIns="45704" rIns="91407" bIns="45704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6303" y="9432687"/>
            <a:ext cx="2946611" cy="4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7" tIns="45704" rIns="91407" bIns="4570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97654DF-1821-4CED-AB86-24B6C1896FF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5055310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AA29C17-0C12-4522-A457-763FBA813B44}" type="slidenum">
              <a:rPr lang="pl-PL" altLang="pl-PL" sz="1200" smtClean="0">
                <a:solidFill>
                  <a:srgbClr val="000000"/>
                </a:solidFill>
              </a:rPr>
              <a:pPr/>
              <a:t>1</a:t>
            </a:fld>
            <a:endParaRPr lang="pl-PL" altLang="pl-PL" sz="1200">
              <a:solidFill>
                <a:srgbClr val="000000"/>
              </a:solidFill>
            </a:endParaRPr>
          </a:p>
        </p:txBody>
      </p:sp>
      <p:sp>
        <p:nvSpPr>
          <p:cNvPr id="6147" name="Rectangle 7"/>
          <p:cNvSpPr txBox="1">
            <a:spLocks noGrp="1" noChangeArrowheads="1"/>
          </p:cNvSpPr>
          <p:nvPr/>
        </p:nvSpPr>
        <p:spPr bwMode="auto">
          <a:xfrm>
            <a:off x="3814251" y="10235124"/>
            <a:ext cx="2922057" cy="53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4" rIns="91407" bIns="45704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FF467D5-BCFC-4C63-856E-A7CBE93E623E}" type="slidenum">
              <a:rPr lang="pl-PL" altLang="pl-PL" sz="1200" smtClean="0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l-PL" altLang="pl-PL" sz="1200">
              <a:solidFill>
                <a:srgbClr val="000000"/>
              </a:solidFill>
            </a:endParaRPr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pl-PL" dirty="0">
              <a:latin typeface="Arial" panose="020B0604020202020204" pitchFamily="34" charset="0"/>
            </a:endParaRPr>
          </a:p>
        </p:txBody>
      </p:sp>
      <p:sp>
        <p:nvSpPr>
          <p:cNvPr id="6150" name="Symbol zastępczy stopki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l-PL" altLang="pl-PL" sz="1200">
              <a:solidFill>
                <a:srgbClr val="000000"/>
              </a:solidFill>
            </a:endParaRPr>
          </a:p>
        </p:txBody>
      </p:sp>
      <p:sp>
        <p:nvSpPr>
          <p:cNvPr id="6151" name="Symbol zastępczy nagłówka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l-PL" altLang="pl-PL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849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3A2DC-D0C0-4EF8-B4D1-912256C6F5FE}" type="slidenum">
              <a:rPr lang="pl-PL" smtClean="0">
                <a:solidFill>
                  <a:prstClr val="black"/>
                </a:solidFill>
              </a:rPr>
              <a:pPr/>
              <a:t>12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954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3A2DC-D0C0-4EF8-B4D1-912256C6F5FE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2768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3A2DC-D0C0-4EF8-B4D1-912256C6F5FE}" type="slidenum">
              <a:rPr lang="pl-PL" smtClean="0"/>
              <a:pPr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0616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539750" y="3573463"/>
            <a:ext cx="8064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9"/>
          <p:cNvSpPr>
            <a:spLocks noChangeShapeType="1"/>
          </p:cNvSpPr>
          <p:nvPr userDrawn="1"/>
        </p:nvSpPr>
        <p:spPr bwMode="auto">
          <a:xfrm>
            <a:off x="7812088" y="620713"/>
            <a:ext cx="0" cy="5400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Obraz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2276475"/>
            <a:ext cx="1204912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1989138"/>
            <a:ext cx="7232848" cy="1470025"/>
          </a:xfrm>
        </p:spPr>
        <p:txBody>
          <a:bodyPr/>
          <a:lstStyle>
            <a:lvl1pPr>
              <a:defRPr sz="2400" b="1" i="0">
                <a:solidFill>
                  <a:schemeClr val="accent2"/>
                </a:solidFill>
              </a:defRPr>
            </a:lvl1pPr>
          </a:lstStyle>
          <a:p>
            <a:r>
              <a:rPr lang="pl-PL" dirty="0"/>
              <a:t>Kliknij, aby edytować styl wzorca tytułu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37063"/>
            <a:ext cx="6400800" cy="1201737"/>
          </a:xfrm>
        </p:spPr>
        <p:txBody>
          <a:bodyPr/>
          <a:lstStyle>
            <a:lvl1pPr marL="0" indent="0" algn="r">
              <a:buFontTx/>
              <a:buNone/>
              <a:defRPr sz="1600"/>
            </a:lvl1pPr>
          </a:lstStyle>
          <a:p>
            <a:r>
              <a:rPr lang="pl-PL"/>
              <a:t>Agencja Oceny Technologii Medycznych</a:t>
            </a:r>
          </a:p>
        </p:txBody>
      </p:sp>
    </p:spTree>
    <p:extLst>
      <p:ext uri="{BB962C8B-B14F-4D97-AF65-F5344CB8AC3E}">
        <p14:creationId xmlns:p14="http://schemas.microsoft.com/office/powerpoint/2010/main" val="237518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0C522-1D3D-48DE-BD0F-9FD291C607D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7231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052FF-EC5B-4232-BAB9-12C3CCBA200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91253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98C2F-6F8B-4546-8B39-70FB886B826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67842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AB8E0-2EE8-46A8-8B2B-A03DE7AB836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09808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467544" y="404664"/>
            <a:ext cx="7138988" cy="562074"/>
          </a:xfrm>
        </p:spPr>
        <p:txBody>
          <a:bodyPr/>
          <a:lstStyle>
            <a:lvl1pPr>
              <a:defRPr sz="2400" b="1" i="1">
                <a:solidFill>
                  <a:schemeClr val="accent2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1812267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7C4E3-DF1D-4393-BD4A-5E0CC3DAC29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66899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D7976-1FED-4D93-A68F-1733E8CFC32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02807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EACB4-A944-44FF-AC61-58C83C86C69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04830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2CE9D-EA18-4619-9096-DA9EC9CFA17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594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25E24-62CC-47EF-8EC4-9CD74CB2CE1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52569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CDBC7-52D1-4AB1-BE96-7D5305818C9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3624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212C3-7EFD-4EBD-B04A-3F165173D10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081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33375"/>
            <a:ext cx="713898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71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Click to edit Master text styles</a:t>
            </a:r>
          </a:p>
          <a:p>
            <a:pPr lvl="1"/>
            <a:r>
              <a:rPr lang="pl-PL" altLang="pl-PL"/>
              <a:t>Second level</a:t>
            </a:r>
          </a:p>
          <a:p>
            <a:pPr lvl="2"/>
            <a:r>
              <a:rPr lang="pl-PL" altLang="pl-PL"/>
              <a:t>Third level</a:t>
            </a:r>
          </a:p>
          <a:p>
            <a:pPr lvl="3"/>
            <a:r>
              <a:rPr lang="pl-PL" altLang="pl-PL"/>
              <a:t>Fourth level</a:t>
            </a:r>
          </a:p>
          <a:p>
            <a:pPr lvl="4"/>
            <a:r>
              <a:rPr lang="pl-PL" altLang="pl-PL"/>
              <a:t>Fifth level</a:t>
            </a:r>
          </a:p>
        </p:txBody>
      </p:sp>
      <p:pic>
        <p:nvPicPr>
          <p:cNvPr id="1028" name="Obraz 9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19063"/>
            <a:ext cx="1204912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12" r:id="rId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accent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2051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F6162E6-ADA4-4BC7-9553-5CD78232CA6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3" r:id="rId1"/>
    <p:sldLayoutId id="2147484414" r:id="rId2"/>
    <p:sldLayoutId id="2147484415" r:id="rId3"/>
    <p:sldLayoutId id="2147484416" r:id="rId4"/>
    <p:sldLayoutId id="2147484417" r:id="rId5"/>
    <p:sldLayoutId id="2147484418" r:id="rId6"/>
    <p:sldLayoutId id="2147484419" r:id="rId7"/>
    <p:sldLayoutId id="2147484420" r:id="rId8"/>
    <p:sldLayoutId id="2147484421" r:id="rId9"/>
    <p:sldLayoutId id="2147484422" r:id="rId10"/>
    <p:sldLayoutId id="2147484423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402581" y="3717032"/>
            <a:ext cx="7337425" cy="2303462"/>
          </a:xfrm>
        </p:spPr>
        <p:txBody>
          <a:bodyPr/>
          <a:lstStyle/>
          <a:p>
            <a:pPr eaLnBrk="1" hangingPunct="1"/>
            <a:endParaRPr lang="pl-PL" altLang="pl-PL" sz="1400" b="1" dirty="0"/>
          </a:p>
          <a:p>
            <a:pPr eaLnBrk="1" hangingPunct="1">
              <a:spcBef>
                <a:spcPct val="0"/>
              </a:spcBef>
            </a:pPr>
            <a:r>
              <a:rPr lang="pl-PL" altLang="pl-PL" b="1" dirty="0"/>
              <a:t>Katarzyna Luchowska, Marta Słomka</a:t>
            </a:r>
          </a:p>
          <a:p>
            <a:pPr eaLnBrk="1" hangingPunct="1">
              <a:spcBef>
                <a:spcPct val="0"/>
              </a:spcBef>
            </a:pPr>
            <a:endParaRPr lang="pl-PL" altLang="pl-PL" dirty="0"/>
          </a:p>
          <a:p>
            <a:pPr eaLnBrk="1" hangingPunct="1">
              <a:spcBef>
                <a:spcPct val="0"/>
              </a:spcBef>
            </a:pPr>
            <a:r>
              <a:rPr lang="pl-PL" altLang="pl-PL" dirty="0"/>
              <a:t>Agencja Oceny Technologii Medycznych i Taryfikacji</a:t>
            </a:r>
          </a:p>
          <a:p>
            <a:pPr eaLnBrk="1" hangingPunct="1">
              <a:spcBef>
                <a:spcPct val="0"/>
              </a:spcBef>
            </a:pPr>
            <a:endParaRPr lang="pl-PL" altLang="pl-PL" dirty="0"/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pl-PL" altLang="pl-PL" i="1" dirty="0"/>
          </a:p>
          <a:p>
            <a:pPr eaLnBrk="1" hangingPunct="1">
              <a:lnSpc>
                <a:spcPct val="60000"/>
              </a:lnSpc>
            </a:pPr>
            <a:r>
              <a:rPr lang="pl-PL" altLang="pl-PL" sz="2000" dirty="0"/>
              <a:t> </a:t>
            </a:r>
          </a:p>
        </p:txBody>
      </p:sp>
      <p:sp>
        <p:nvSpPr>
          <p:cNvPr id="5123" name="Tytuł 3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056438" cy="1685925"/>
          </a:xfrm>
        </p:spPr>
        <p:txBody>
          <a:bodyPr/>
          <a:lstStyle/>
          <a:p>
            <a:pPr algn="r"/>
            <a:r>
              <a:rPr lang="pl-PL" sz="2400" dirty="0">
                <a:solidFill>
                  <a:srgbClr val="FF0000"/>
                </a:solidFill>
              </a:rPr>
              <a:t/>
            </a:r>
            <a:br>
              <a:rPr lang="pl-PL" sz="2400" dirty="0">
                <a:solidFill>
                  <a:srgbClr val="FF0000"/>
                </a:solidFill>
              </a:rPr>
            </a:br>
            <a:r>
              <a:rPr lang="pl-PL" sz="2400" dirty="0">
                <a:solidFill>
                  <a:srgbClr val="FF0000"/>
                </a:solidFill>
              </a:rPr>
              <a:t/>
            </a:r>
            <a:br>
              <a:rPr lang="pl-PL" sz="2400" dirty="0">
                <a:solidFill>
                  <a:srgbClr val="FF0000"/>
                </a:solidFill>
              </a:rPr>
            </a:br>
            <a:r>
              <a:rPr lang="pl-PL" dirty="0">
                <a:solidFill>
                  <a:srgbClr val="177291"/>
                </a:solidFill>
              </a:rPr>
              <a:t>Wpływ jakości danych na wartość świadczeń</a:t>
            </a:r>
            <a:br>
              <a:rPr lang="pl-PL" dirty="0">
                <a:solidFill>
                  <a:srgbClr val="177291"/>
                </a:solidFill>
              </a:rPr>
            </a:br>
            <a:r>
              <a:rPr sz="2400" dirty="0"/>
              <a:t/>
            </a:r>
            <a:br>
              <a:rPr sz="2400" dirty="0"/>
            </a:b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1067652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Średni koszt WM -  grupa YY</a:t>
            </a:r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/>
          </p:nvPr>
        </p:nvGraphicFramePr>
        <p:xfrm>
          <a:off x="282496" y="1334686"/>
          <a:ext cx="4824536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pole tekstowe 1"/>
          <p:cNvSpPr txBox="1"/>
          <p:nvPr/>
        </p:nvSpPr>
        <p:spPr>
          <a:xfrm>
            <a:off x="274480" y="3619763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>
                <a:solidFill>
                  <a:srgbClr val="000000"/>
                </a:solidFill>
              </a:rPr>
              <a:t>Szpitale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146920" y="1605111"/>
            <a:ext cx="396044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‒"/>
            </a:pPr>
            <a:r>
              <a:rPr lang="pl-PL" sz="1600" b="1" dirty="0">
                <a:solidFill>
                  <a:srgbClr val="339933"/>
                </a:solidFill>
              </a:rPr>
              <a:t>Zróżnicowanie cen wyrobów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‒"/>
            </a:pPr>
            <a:r>
              <a:rPr lang="pl-PL" sz="1600" b="1" dirty="0">
                <a:solidFill>
                  <a:srgbClr val="339933"/>
                </a:solidFill>
              </a:rPr>
              <a:t>Zróżnicowanie pacjentów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‒"/>
            </a:pPr>
            <a:r>
              <a:rPr lang="pl-PL" sz="1600" b="1" dirty="0">
                <a:solidFill>
                  <a:srgbClr val="FF9900"/>
                </a:solidFill>
              </a:rPr>
              <a:t>Różna dokładność sprawozdawania wyrobów – brak niskokosztowych WM; brak WM wielorazowego użytku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‒"/>
            </a:pPr>
            <a:r>
              <a:rPr lang="pl-PL" sz="1600" b="1" dirty="0">
                <a:solidFill>
                  <a:srgbClr val="FF0000"/>
                </a:solidFill>
              </a:rPr>
              <a:t>Nieprawidłowości w wypełnianiu OM</a:t>
            </a:r>
            <a:endParaRPr lang="pl-PL" sz="1600" b="1" dirty="0">
              <a:solidFill>
                <a:srgbClr val="FF9900"/>
              </a:solidFill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‒"/>
            </a:pPr>
            <a:r>
              <a:rPr lang="pl-PL" sz="1600" b="1" dirty="0">
                <a:solidFill>
                  <a:srgbClr val="FF0000"/>
                </a:solidFill>
              </a:rPr>
              <a:t>Niekompletne pliki WM – niekompletny sprzęt w przypadku pojedynczych pacjentów;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‒"/>
            </a:pPr>
            <a:r>
              <a:rPr lang="pl-PL" sz="1600" b="1" dirty="0">
                <a:solidFill>
                  <a:srgbClr val="FF0000"/>
                </a:solidFill>
              </a:rPr>
              <a:t>Niekompletne pliki – braki w kosztochłonnych WM jako błąd systematyczny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/>
          </p:nvPr>
        </p:nvGraphicFramePr>
        <p:xfrm>
          <a:off x="611560" y="5131535"/>
          <a:ext cx="4283968" cy="64807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0709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709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709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709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A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B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>
                          <a:effectLst/>
                        </a:rPr>
                        <a:t>C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D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5 (!)</a:t>
                      </a:r>
                      <a:endParaRPr lang="pl-PL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43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34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</a:rPr>
                        <a:t>34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172736" y="4582954"/>
            <a:ext cx="5161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u="sng" dirty="0">
                <a:solidFill>
                  <a:srgbClr val="000000"/>
                </a:solidFill>
              </a:rPr>
              <a:t>Średnia liczba pozycji przy numerze księgi głównej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23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Średni koszt WM -  grupa XX</a:t>
            </a:r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/>
          </p:nvPr>
        </p:nvGraphicFramePr>
        <p:xfrm>
          <a:off x="1300734" y="1452735"/>
          <a:ext cx="5472608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3995936" y="4740123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000000"/>
                </a:solidFill>
              </a:rPr>
              <a:t>Koszty WM w pliku CP!</a:t>
            </a:r>
          </a:p>
        </p:txBody>
      </p:sp>
      <p:sp>
        <p:nvSpPr>
          <p:cNvPr id="6" name="Strzałka w dół 5"/>
          <p:cNvSpPr/>
          <p:nvPr/>
        </p:nvSpPr>
        <p:spPr>
          <a:xfrm flipV="1">
            <a:off x="5148064" y="4391351"/>
            <a:ext cx="360040" cy="36004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FFFFFF"/>
              </a:solidFill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/>
          </p:nvPr>
        </p:nvGraphicFramePr>
        <p:xfrm>
          <a:off x="1521362" y="5372507"/>
          <a:ext cx="4949148" cy="615556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8248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248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2485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2485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2485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2485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0777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A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B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C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D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E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F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777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 (!)</a:t>
                      </a:r>
                      <a:endParaRPr lang="pl-PL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40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35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30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 (!)</a:t>
                      </a:r>
                      <a:endParaRPr lang="pl-PL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24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Strzałka w dół 7"/>
          <p:cNvSpPr/>
          <p:nvPr/>
        </p:nvSpPr>
        <p:spPr>
          <a:xfrm rot="3774055">
            <a:off x="4923772" y="1620815"/>
            <a:ext cx="260316" cy="48271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FFFFFF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4518248" y="1229790"/>
            <a:ext cx="1979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000000"/>
                </a:solidFill>
              </a:rPr>
              <a:t>Błędy w pliku OM</a:t>
            </a:r>
          </a:p>
        </p:txBody>
      </p:sp>
      <p:sp>
        <p:nvSpPr>
          <p:cNvPr id="10" name="Strzałka w dół 9"/>
          <p:cNvSpPr/>
          <p:nvPr/>
        </p:nvSpPr>
        <p:spPr>
          <a:xfrm rot="4714792">
            <a:off x="6278943" y="2777216"/>
            <a:ext cx="383133" cy="37537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FFFFFF"/>
              </a:solidFill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6714084" y="2447578"/>
            <a:ext cx="21237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solidFill>
                  <a:srgbClr val="000000"/>
                </a:solidFill>
              </a:rPr>
              <a:t>Braki kosztochłonnych WM w pojedynczych przypadkach </a:t>
            </a:r>
          </a:p>
        </p:txBody>
      </p:sp>
      <p:sp>
        <p:nvSpPr>
          <p:cNvPr id="13" name="Strzałka w dół 12"/>
          <p:cNvSpPr/>
          <p:nvPr/>
        </p:nvSpPr>
        <p:spPr>
          <a:xfrm rot="2178631">
            <a:off x="2635943" y="1239983"/>
            <a:ext cx="260316" cy="48271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FFFFFF"/>
              </a:solidFill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965901" y="901928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000000"/>
                </a:solidFill>
              </a:rPr>
              <a:t>Brak niskokosztochłonnych WM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059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8" grpId="0" animBg="1"/>
      <p:bldP spid="9" grpId="0"/>
      <p:bldP spid="10" grpId="0" animBg="1"/>
      <p:bldP spid="11" grpId="0"/>
      <p:bldP spid="13" grpId="0" animBg="1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2"/>
          <p:cNvSpPr>
            <a:spLocks noGrp="1"/>
          </p:cNvSpPr>
          <p:nvPr>
            <p:ph type="title"/>
          </p:nvPr>
        </p:nvSpPr>
        <p:spPr>
          <a:xfrm>
            <a:off x="485840" y="548680"/>
            <a:ext cx="7138988" cy="562074"/>
          </a:xfrm>
        </p:spPr>
        <p:txBody>
          <a:bodyPr/>
          <a:lstStyle/>
          <a:p>
            <a:r>
              <a:rPr lang="pl-PL" dirty="0"/>
              <a:t>Średni koszt WM -  grupa XX</a:t>
            </a:r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/>
          </p:nvPr>
        </p:nvGraphicFramePr>
        <p:xfrm>
          <a:off x="485840" y="1556792"/>
          <a:ext cx="838834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pole tekstowe 1"/>
          <p:cNvSpPr txBox="1"/>
          <p:nvPr/>
        </p:nvSpPr>
        <p:spPr>
          <a:xfrm>
            <a:off x="2051720" y="5805265"/>
            <a:ext cx="1944216" cy="369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BBE0E3">
                    <a:lumMod val="25000"/>
                  </a:srgbClr>
                </a:solidFill>
              </a:rPr>
              <a:t>Średnia: 5636 zł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3995936" y="5805264"/>
            <a:ext cx="1296144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000000"/>
                </a:solidFill>
              </a:rPr>
              <a:t>(+</a:t>
            </a:r>
            <a:r>
              <a:rPr lang="pl-PL" b="1" dirty="0" smtClean="0">
                <a:solidFill>
                  <a:srgbClr val="000000"/>
                </a:solidFill>
              </a:rPr>
              <a:t>10ł</a:t>
            </a:r>
            <a:r>
              <a:rPr lang="pl-PL" b="1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9" name="Elipsa 8"/>
          <p:cNvSpPr/>
          <p:nvPr/>
        </p:nvSpPr>
        <p:spPr>
          <a:xfrm rot="5400000">
            <a:off x="1637674" y="1070738"/>
            <a:ext cx="864095" cy="15481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FFFFFF"/>
              </a:solidFill>
            </a:endParaRPr>
          </a:p>
        </p:txBody>
      </p:sp>
      <p:sp>
        <p:nvSpPr>
          <p:cNvPr id="10" name="Elipsa 9"/>
          <p:cNvSpPr/>
          <p:nvPr/>
        </p:nvSpPr>
        <p:spPr>
          <a:xfrm rot="5400000">
            <a:off x="5202071" y="1108480"/>
            <a:ext cx="864095" cy="15481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FFFFFF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 rot="5400000">
            <a:off x="7506327" y="1430778"/>
            <a:ext cx="864095" cy="15481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FFFFFF"/>
              </a:solidFill>
            </a:endParaRPr>
          </a:p>
        </p:txBody>
      </p:sp>
      <p:sp>
        <p:nvSpPr>
          <p:cNvPr id="12" name="Elipsa 11"/>
          <p:cNvSpPr/>
          <p:nvPr/>
        </p:nvSpPr>
        <p:spPr>
          <a:xfrm rot="10800000">
            <a:off x="6228182" y="1593668"/>
            <a:ext cx="1152129" cy="37075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FFFFFF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10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07504" y="188640"/>
            <a:ext cx="7488832" cy="961107"/>
          </a:xfrm>
        </p:spPr>
        <p:txBody>
          <a:bodyPr/>
          <a:lstStyle/>
          <a:p>
            <a:r>
              <a:rPr lang="pl-PL" dirty="0"/>
              <a:t>Problem: koszt leków i wyrobów medycznych </a:t>
            </a:r>
            <a:br>
              <a:rPr lang="pl-PL" dirty="0"/>
            </a:br>
            <a:r>
              <a:rPr lang="pl-PL" dirty="0"/>
              <a:t>w koszcie procedur dla których ustalana jest odrębnie taryfa 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82054" y="876719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pl-PL" altLang="pl-PL" sz="8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Źródło: opracowanie własne Agencji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ymbol zastępczy stopki 3"/>
          <p:cNvSpPr>
            <a:spLocks noGrp="1"/>
          </p:cNvSpPr>
          <p:nvPr>
            <p:ph type="ftr" sz="quarter" idx="10"/>
          </p:nvPr>
        </p:nvSpPr>
        <p:spPr>
          <a:xfrm>
            <a:off x="0" y="6591300"/>
            <a:ext cx="4319587" cy="266700"/>
          </a:xfrm>
        </p:spPr>
        <p:txBody>
          <a:bodyPr/>
          <a:lstStyle/>
          <a:p>
            <a:pPr>
              <a:defRPr/>
            </a:pPr>
            <a:endParaRPr lang="en-GB" altLang="pl-PL" sz="1000" i="1" dirty="0"/>
          </a:p>
        </p:txBody>
      </p:sp>
      <p:sp>
        <p:nvSpPr>
          <p:cNvPr id="2" name="Prostokąt 1"/>
          <p:cNvSpPr/>
          <p:nvPr/>
        </p:nvSpPr>
        <p:spPr>
          <a:xfrm>
            <a:off x="482054" y="2204864"/>
            <a:ext cx="8712968" cy="1318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SzPct val="90000"/>
            </a:pPr>
            <a:endParaRPr lang="pl-PL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SzPct val="90000"/>
            </a:pPr>
            <a:endParaRPr lang="pl-PL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SzPct val="90000"/>
            </a:pPr>
            <a:endParaRPr lang="pl-PL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ct val="90000"/>
            </a:pPr>
            <a:endParaRPr lang="pl-PL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611560" y="1235049"/>
            <a:ext cx="770485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tabLst>
                <a:tab pos="540385" algn="l"/>
              </a:tabLst>
            </a:pPr>
            <a:r>
              <a:rPr lang="pl-PL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Procedury: 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kierunkowe, zabiegowe, inwazyjne, anestezjologiczne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/>
          </p:nvPr>
        </p:nvGraphicFramePr>
        <p:xfrm>
          <a:off x="1640036" y="2204864"/>
          <a:ext cx="5956300" cy="2646045"/>
        </p:xfrm>
        <a:graphic>
          <a:graphicData uri="http://schemas.openxmlformats.org/drawingml/2006/table">
            <a:tbl>
              <a:tblPr/>
              <a:tblGrid>
                <a:gridCol w="10535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027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ICD_9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NAZWA_PR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Pomosty aortalno-wieńcowe (1 tętnica wieńcowa)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Pomosty aortalno-wieńcowe (2 tętnice wieńcowe)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Pomosty tętnica piersiowa wewnętrzna - tętnice wieńcowe (dwa naczynia)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Pomosty aortalno-wieńcowe (4 lub więcej  tętnic wieńcowych)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Znieczulenie ogólne dotchawicze z monitorowaniem rozszerzonym (powyżej 4 godzin)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Koronarografia z użyciem dwóch cewników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Angioplastyka wieńcowa nie określona inaczej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xx.58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x tętnica piersiowa  wewnętrzna bez użycia krążenia pozaustrojowego OPCAB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408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Problem: brak kosztowych wyrobów medycznych w grupach JGP, które wymagają użycia implantów, śrub, płytek etc.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 altLang="pl-PL" dirty="0">
              <a:solidFill>
                <a:srgbClr val="000000"/>
              </a:solidFill>
            </a:endParaRPr>
          </a:p>
        </p:txBody>
      </p:sp>
      <p:sp>
        <p:nvSpPr>
          <p:cNvPr id="10" name="Symbol zastępczy zawartości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/>
              <a:t>Dla poniższych pacjentów koszt wyrobów medycznych wynosił 0, natomiast wyraźnie widać, że są to procedury z użyciem implantów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graphicFrame>
        <p:nvGraphicFramePr>
          <p:cNvPr id="13" name="Tabela 12"/>
          <p:cNvGraphicFramePr>
            <a:graphicFrameLocks noGrp="1"/>
          </p:cNvGraphicFramePr>
          <p:nvPr>
            <p:extLst/>
          </p:nvPr>
        </p:nvGraphicFramePr>
        <p:xfrm>
          <a:off x="531440" y="3262873"/>
          <a:ext cx="8001000" cy="9582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17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61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537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NR_KS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ICD_9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NAZWA_PR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suma_pr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x/2016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00.801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Operacja rewizyjna kolana - wymiana części udowej, piszczelowej lub rzepkowej (wszystkie elementy)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4 568,22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y/2016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78.055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Wszczepy uzupełniające (kliny, koszyki) - kość udowa/ miednica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3 637,91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z/2016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00.771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Operacje rewizyjne stawu biodrowego - oba elementy mocowane bezcementowo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</a:rPr>
                        <a:t>4 948,03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37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AOTMiT wystąpiła do świadczeniodawcy z prośbą o weryfikację przekazanych danych. Po poprawkach:</a:t>
            </a:r>
            <a:br>
              <a:rPr lang="pl-PL" dirty="0"/>
            </a:b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 altLang="pl-PL" sz="1050" dirty="0">
              <a:solidFill>
                <a:srgbClr val="000000"/>
              </a:solidFill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/>
          </p:nvPr>
        </p:nvGraphicFramePr>
        <p:xfrm>
          <a:off x="677950" y="980728"/>
          <a:ext cx="7788100" cy="55640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8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2926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1516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4278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52323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u="none" strike="noStrike" dirty="0">
                          <a:effectLst/>
                        </a:rPr>
                        <a:t>NR_KS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u="none" strike="noStrike" dirty="0">
                          <a:effectLst/>
                        </a:rPr>
                        <a:t>NAZWA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u="none" strike="noStrike" dirty="0">
                          <a:effectLst/>
                        </a:rPr>
                        <a:t>JEDN_MIARY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u="none" strike="noStrike" dirty="0">
                          <a:effectLst/>
                        </a:rPr>
                        <a:t>LICZBA_ZUZYTYCH_JEDN_MIARY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u="none" strike="noStrike" dirty="0">
                          <a:effectLst/>
                        </a:rPr>
                        <a:t>WZROST KOSZTU WM W TARYFIE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9405"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pl-PL" sz="1000" b="1" u="none" strike="noStrike" dirty="0">
                          <a:effectLst/>
                        </a:rPr>
                        <a:t>x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u="none" strike="noStrike" dirty="0">
                          <a:effectLst/>
                        </a:rPr>
                        <a:t>BLOCZEK UDOWY TS SCORPIO    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000" b="1" u="none" strike="noStrike" dirty="0">
                          <a:effectLst/>
                        </a:rPr>
                        <a:t>sztuka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u="none" strike="noStrike" dirty="0">
                          <a:effectLst/>
                        </a:rPr>
                        <a:t>1,000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13"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10 135,80</a:t>
                      </a:r>
                      <a:endParaRPr lang="pl-PL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0" marR="6970" marT="697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940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u="none" strike="noStrike">
                          <a:effectLst/>
                        </a:rPr>
                        <a:t>BLOCZEK UDOWY TS SCORPIO    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000" b="1" u="none" strike="noStrike">
                          <a:effectLst/>
                        </a:rPr>
                        <a:t>sztuka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u="none" strike="noStrike">
                          <a:effectLst/>
                        </a:rPr>
                        <a:t>1,000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u="none" strike="noStrike" dirty="0">
                          <a:effectLst/>
                        </a:rPr>
                        <a:t>BLOCZEK UDOWY TS SCORPIO    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000" b="1" u="none" strike="noStrike">
                          <a:effectLst/>
                        </a:rPr>
                        <a:t>sztuka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u="none" strike="noStrike">
                          <a:effectLst/>
                        </a:rPr>
                        <a:t>1,000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940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u="none" strike="noStrike" dirty="0">
                          <a:effectLst/>
                        </a:rPr>
                        <a:t>ELEMENT UDOWY CEM.    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000" b="1" u="none" strike="noStrike">
                          <a:effectLst/>
                        </a:rPr>
                        <a:t>sztuka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u="none" strike="noStrike">
                          <a:effectLst/>
                        </a:rPr>
                        <a:t>1,000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3940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u="none" strike="noStrike" dirty="0">
                          <a:effectLst/>
                        </a:rPr>
                        <a:t>PRZEDŁUŻKA SKORPIO TS    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000" b="1" u="none" strike="noStrike">
                          <a:effectLst/>
                        </a:rPr>
                        <a:t>sztuka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u="none" strike="noStrike">
                          <a:effectLst/>
                        </a:rPr>
                        <a:t>1,000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3940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u="none" strike="noStrike" dirty="0">
                          <a:effectLst/>
                        </a:rPr>
                        <a:t>ADAPTER OFFSET 4-6MM    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000" b="1" u="none" strike="noStrike">
                          <a:effectLst/>
                        </a:rPr>
                        <a:t>sztuka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u="none" strike="noStrike">
                          <a:effectLst/>
                        </a:rPr>
                        <a:t>1,000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3940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u="none" strike="noStrike" dirty="0">
                          <a:effectLst/>
                        </a:rPr>
                        <a:t>PODKŁADKA PISZCZELOWA TS SCORPIO    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000" b="1" u="none" strike="noStrike">
                          <a:effectLst/>
                        </a:rPr>
                        <a:t>sztuka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u="none" strike="noStrike">
                          <a:effectLst/>
                        </a:rPr>
                        <a:t>1,000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3940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u="none" strike="noStrike" dirty="0">
                          <a:effectLst/>
                        </a:rPr>
                        <a:t>PODKŁADKA PISZCZELOWA TS SCORPIO    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000" b="1" u="none" strike="noStrike">
                          <a:effectLst/>
                        </a:rPr>
                        <a:t>sztuka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u="none" strike="noStrike">
                          <a:effectLst/>
                        </a:rPr>
                        <a:t>1,000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3940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u="none" strike="noStrike" dirty="0">
                          <a:effectLst/>
                        </a:rPr>
                        <a:t>PRZEDŁUŻKA SKORPIO TS    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000" b="1" u="none" strike="noStrike" dirty="0">
                          <a:effectLst/>
                        </a:rPr>
                        <a:t>sztuka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u="none" strike="noStrike" dirty="0">
                          <a:effectLst/>
                        </a:rPr>
                        <a:t>1,000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3940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u="none" strike="noStrike" dirty="0">
                          <a:effectLst/>
                        </a:rPr>
                        <a:t>ELEMENT PISZCZELOWY CEM.    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000" b="1" u="none" strike="noStrike">
                          <a:effectLst/>
                        </a:rPr>
                        <a:t>sztuka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u="none" strike="noStrike" dirty="0">
                          <a:effectLst/>
                        </a:rPr>
                        <a:t>1,000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3940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u="none" strike="noStrike">
                          <a:effectLst/>
                        </a:rPr>
                        <a:t>WKŁADKA REWIZYJNA SKORPIO    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000" b="1" u="none" strike="noStrike">
                          <a:effectLst/>
                        </a:rPr>
                        <a:t>sztuka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u="none" strike="noStrike" dirty="0">
                          <a:effectLst/>
                        </a:rPr>
                        <a:t>1,000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3940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u="none" strike="noStrike">
                          <a:effectLst/>
                        </a:rPr>
                        <a:t>CEMENT KOSTNY 40G    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000" b="1" u="none" strike="noStrike">
                          <a:effectLst/>
                        </a:rPr>
                        <a:t>sztuka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u="none" strike="noStrike">
                          <a:effectLst/>
                        </a:rPr>
                        <a:t>1,000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3940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u="none" strike="noStrike">
                          <a:effectLst/>
                        </a:rPr>
                        <a:t>CEMENT KOSTNY 40G    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000" b="1" u="none" strike="noStrike">
                          <a:effectLst/>
                        </a:rPr>
                        <a:t>sztuka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u="none" strike="noStrike">
                          <a:effectLst/>
                        </a:rPr>
                        <a:t>1,000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39405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pl-PL" sz="1000" b="1" u="none" strike="noStrike" dirty="0">
                          <a:effectLst/>
                        </a:rPr>
                        <a:t>y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u="none" strike="noStrike" dirty="0">
                          <a:effectLst/>
                        </a:rPr>
                        <a:t>BLOCZEK UDOWY SKORPIO TS    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000" b="1" u="none" strike="noStrike" dirty="0">
                          <a:effectLst/>
                        </a:rPr>
                        <a:t>sztuka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u="none" strike="noStrike">
                          <a:effectLst/>
                        </a:rPr>
                        <a:t>1,000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11"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9 930,60</a:t>
                      </a:r>
                      <a:endParaRPr lang="pl-PL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0" marR="6970" marT="697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3940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u="none" strike="noStrike" dirty="0">
                          <a:effectLst/>
                        </a:rPr>
                        <a:t>BLOCZEK UDOWY SKORPIO TS    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000" b="1" u="none" strike="noStrike">
                          <a:effectLst/>
                        </a:rPr>
                        <a:t>sztuka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u="none" strike="noStrike">
                          <a:effectLst/>
                        </a:rPr>
                        <a:t>1,000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3940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u="none" strike="noStrike" dirty="0">
                          <a:effectLst/>
                        </a:rPr>
                        <a:t>ELEMENT UDOWY    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000" b="1" u="none" strike="noStrike">
                          <a:effectLst/>
                        </a:rPr>
                        <a:t>sztuka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u="none" strike="noStrike" dirty="0">
                          <a:effectLst/>
                        </a:rPr>
                        <a:t>1,000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3940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u="none" strike="noStrike" dirty="0">
                          <a:effectLst/>
                        </a:rPr>
                        <a:t>BLOCZEK UDOWY SKORPIO TS    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000" b="1" u="none" strike="noStrike" dirty="0">
                          <a:effectLst/>
                        </a:rPr>
                        <a:t>sztuka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u="none" strike="noStrike" dirty="0">
                          <a:effectLst/>
                        </a:rPr>
                        <a:t>1,000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3940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u="none" strike="noStrike" dirty="0">
                          <a:effectLst/>
                        </a:rPr>
                        <a:t>PRZEDŁUŻKA SKORPIO TS    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000" b="1" u="none" strike="noStrike">
                          <a:effectLst/>
                        </a:rPr>
                        <a:t>sztuka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u="none" strike="noStrike">
                          <a:effectLst/>
                        </a:rPr>
                        <a:t>1,000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3940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u="none" strike="noStrike">
                          <a:effectLst/>
                        </a:rPr>
                        <a:t>PRZEDŁUŻKA SKORPIO TS    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000" b="1" u="none" strike="noStrike" dirty="0">
                          <a:effectLst/>
                        </a:rPr>
                        <a:t>sztuka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u="none" strike="noStrike" dirty="0">
                          <a:effectLst/>
                        </a:rPr>
                        <a:t>1,000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3940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u="none" strike="noStrike">
                          <a:effectLst/>
                        </a:rPr>
                        <a:t>ADAPTER OFFSET 4-6MM    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000" b="1" u="none" strike="noStrike">
                          <a:effectLst/>
                        </a:rPr>
                        <a:t>sztuka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u="none" strike="noStrike" dirty="0">
                          <a:effectLst/>
                        </a:rPr>
                        <a:t>1,000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3940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u="none" strike="noStrike" dirty="0">
                          <a:effectLst/>
                        </a:rPr>
                        <a:t>ADAPTER OFFSET 4-6MM    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000" b="1" u="none" strike="noStrike">
                          <a:effectLst/>
                        </a:rPr>
                        <a:t>sztuka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u="none" strike="noStrike" dirty="0">
                          <a:effectLst/>
                        </a:rPr>
                        <a:t>1,000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3940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u="none" strike="noStrike">
                          <a:effectLst/>
                        </a:rPr>
                        <a:t>WKŁADKA REWIZYJNA SKORPIO    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000" b="1" u="none" strike="noStrike" dirty="0">
                          <a:effectLst/>
                        </a:rPr>
                        <a:t>sztuka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u="none" strike="noStrike">
                          <a:effectLst/>
                        </a:rPr>
                        <a:t>1,000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13940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u="none" strike="noStrike">
                          <a:effectLst/>
                        </a:rPr>
                        <a:t>ELEMENT PISZCZELOWY    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000" b="1" u="none" strike="noStrike">
                          <a:effectLst/>
                        </a:rPr>
                        <a:t>sztuka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u="none" strike="noStrike">
                          <a:effectLst/>
                        </a:rPr>
                        <a:t>1,000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4166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u="none" strike="noStrike">
                          <a:effectLst/>
                        </a:rPr>
                        <a:t>CEMENT KOSTNY 40G Z ANTYBIOTYKIEM ERYTROMYCYNĄ I KOLISTYNĄ    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000" b="1" u="none" strike="noStrike">
                          <a:effectLst/>
                        </a:rPr>
                        <a:t>sztuka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u="none" strike="noStrike">
                          <a:effectLst/>
                        </a:rPr>
                        <a:t>1,000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0" marR="6970" marT="69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139405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pl-PL" sz="1000" b="1" u="none" strike="noStrike">
                          <a:effectLst/>
                        </a:rPr>
                        <a:t>z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u="none" strike="noStrike" dirty="0">
                          <a:effectLst/>
                        </a:rPr>
                        <a:t>PANEWKA    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000" b="1" u="none" strike="noStrike">
                          <a:effectLst/>
                        </a:rPr>
                        <a:t>sztuka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u="none" strike="noStrike" dirty="0">
                          <a:effectLst/>
                        </a:rPr>
                        <a:t>1,000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/>
                </a:tc>
                <a:tc rowSpan="8"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22 869,00</a:t>
                      </a:r>
                      <a:endParaRPr lang="pl-PL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0" marR="6970" marT="6970" marB="0" anchor="ctr"/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13940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u="none" strike="noStrike">
                          <a:effectLst/>
                        </a:rPr>
                        <a:t>PANEWKA    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000" b="1" u="none" strike="noStrike">
                          <a:effectLst/>
                        </a:rPr>
                        <a:t>sztuka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u="none" strike="noStrike">
                          <a:effectLst/>
                        </a:rPr>
                        <a:t>1,000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0" marR="6970" marT="6970" marB="0" anchor="b"/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  <a:tr h="13940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u="none" strike="noStrike" dirty="0">
                          <a:effectLst/>
                        </a:rPr>
                        <a:t>WKŁADKA POLIETYLENOWA    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000" b="1" u="none" strike="noStrike">
                          <a:effectLst/>
                        </a:rPr>
                        <a:t>sztuka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u="none" strike="noStrike">
                          <a:effectLst/>
                        </a:rPr>
                        <a:t>1,000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0" marR="6970" marT="6970" marB="0" anchor="b"/>
                </a:tc>
                <a:extLst>
                  <a:ext uri="{0D108BD9-81ED-4DB2-BD59-A6C34878D82A}">
                    <a16:rowId xmlns="" xmlns:a16="http://schemas.microsoft.com/office/drawing/2014/main" val="10027"/>
                  </a:ext>
                </a:extLst>
              </a:tr>
              <a:tr h="13940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u="none" strike="noStrike">
                          <a:effectLst/>
                        </a:rPr>
                        <a:t>TRZPIEŃ ŚRÓDSZPIKOWY    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000" b="1" u="none" strike="noStrike">
                          <a:effectLst/>
                        </a:rPr>
                        <a:t>sztuka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u="none" strike="noStrike">
                          <a:effectLst/>
                        </a:rPr>
                        <a:t>1,000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0" marR="6970" marT="6970" marB="0" anchor="b"/>
                </a:tc>
                <a:extLst>
                  <a:ext uri="{0D108BD9-81ED-4DB2-BD59-A6C34878D82A}">
                    <a16:rowId xmlns="" xmlns:a16="http://schemas.microsoft.com/office/drawing/2014/main" val="10028"/>
                  </a:ext>
                </a:extLst>
              </a:tr>
              <a:tr h="13940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u="none" strike="noStrike">
                          <a:effectLst/>
                        </a:rPr>
                        <a:t>ELEMENT PRZEDŁUŻAJĄCY    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000" b="1" u="none" strike="noStrike">
                          <a:effectLst/>
                        </a:rPr>
                        <a:t>sztuka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u="none" strike="noStrike">
                          <a:effectLst/>
                        </a:rPr>
                        <a:t>1,000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0" marR="6970" marT="6970" marB="0" anchor="b"/>
                </a:tc>
                <a:extLst>
                  <a:ext uri="{0D108BD9-81ED-4DB2-BD59-A6C34878D82A}">
                    <a16:rowId xmlns="" xmlns:a16="http://schemas.microsoft.com/office/drawing/2014/main" val="10029"/>
                  </a:ext>
                </a:extLst>
              </a:tr>
              <a:tr h="13940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u="none" strike="noStrike">
                          <a:effectLst/>
                        </a:rPr>
                        <a:t>ELEMENT PROSEKCYJNY    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000" b="1" u="none" strike="noStrike">
                          <a:effectLst/>
                        </a:rPr>
                        <a:t>sztuka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u="none" strike="noStrike">
                          <a:effectLst/>
                        </a:rPr>
                        <a:t>1,000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0" marR="6970" marT="6970" marB="0" anchor="b"/>
                </a:tc>
                <a:extLst>
                  <a:ext uri="{0D108BD9-81ED-4DB2-BD59-A6C34878D82A}">
                    <a16:rowId xmlns="" xmlns:a16="http://schemas.microsoft.com/office/drawing/2014/main" val="10030"/>
                  </a:ext>
                </a:extLst>
              </a:tr>
              <a:tr h="13940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u="none" strike="noStrike">
                          <a:effectLst/>
                        </a:rPr>
                        <a:t>GŁOWA CERAMICZNA    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000" b="1" u="none" strike="noStrike">
                          <a:effectLst/>
                        </a:rPr>
                        <a:t>sztuka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u="none" strike="noStrike">
                          <a:effectLst/>
                        </a:rPr>
                        <a:t>1,000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0" marR="6970" marT="6970" marB="0" anchor="b"/>
                </a:tc>
                <a:extLst>
                  <a:ext uri="{0D108BD9-81ED-4DB2-BD59-A6C34878D82A}">
                    <a16:rowId xmlns="" xmlns:a16="http://schemas.microsoft.com/office/drawing/2014/main" val="10031"/>
                  </a:ext>
                </a:extLst>
              </a:tr>
              <a:tr h="13940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u="none" strike="noStrike">
                          <a:effectLst/>
                        </a:rPr>
                        <a:t>ŚRUBA, PLUG    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000" b="1" u="none" strike="noStrike">
                          <a:effectLst/>
                        </a:rPr>
                        <a:t>sztuka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u="none" strike="noStrike" dirty="0">
                          <a:effectLst/>
                        </a:rPr>
                        <a:t>1,000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0" marR="6970" marT="6970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0" marR="6970" marT="6970" marB="0" anchor="b"/>
                </a:tc>
                <a:extLst>
                  <a:ext uri="{0D108BD9-81ED-4DB2-BD59-A6C34878D82A}">
                    <a16:rowId xmlns="" xmlns:a16="http://schemas.microsoft.com/office/drawing/2014/main" val="10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675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4929411"/>
          </a:xfrm>
        </p:spPr>
        <p:txBody>
          <a:bodyPr/>
          <a:lstStyle/>
          <a:p>
            <a:r>
              <a:rPr lang="pl-PL" dirty="0"/>
              <a:t>AOTMiT zwróciła się do świadczeniodawcy z zapytaniem czy pacjenci na pewno nie mieli wykonanej żadnej procedury diagnostycznej, bądź obrazowej, dla następujących ICD-9 procedur zabiegowych. 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Problem: brak wykazanych badań laboratoryjnych i obrazowych u pacjentów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 altLang="pl-PL" sz="1000" dirty="0">
              <a:solidFill>
                <a:srgbClr val="000000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/>
          </p:nvPr>
        </p:nvGraphicFramePr>
        <p:xfrm>
          <a:off x="899593" y="3296497"/>
          <a:ext cx="7560839" cy="22927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23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123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33604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91861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NR KS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ICD_9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NAZWA_PR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1688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a/2016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84.56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Wprowadzenie wypełniacza do stawu (cementowego)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2909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b/2016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00.771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Operacje rewizyjne stawu biodrowego - oba elementy mocowane bezcementowo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0874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c/2016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00.732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Operacja rewizyjna stawu biodrowego - wymiana protezy głowy kości udowej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3316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d/2016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81.524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Częściowa endoprotezoplastyka stawu biodrowego - wymiana elementu udowego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209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e/2016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81.55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Operacja rewizyjna po wymianie stawu kolanowego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848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51520" y="890464"/>
            <a:ext cx="8219256" cy="4929411"/>
          </a:xfrm>
        </p:spPr>
        <p:txBody>
          <a:bodyPr/>
          <a:lstStyle/>
          <a:p>
            <a:r>
              <a:rPr lang="pl-PL" sz="2100" dirty="0"/>
              <a:t>W odpowiedzi świadczeniodawca przekazał poniższe uzupełnienie.</a:t>
            </a:r>
          </a:p>
          <a:p>
            <a:endParaRPr lang="pl-PL" sz="21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7138988" cy="720080"/>
          </a:xfrm>
        </p:spPr>
        <p:txBody>
          <a:bodyPr/>
          <a:lstStyle/>
          <a:p>
            <a:r>
              <a:rPr lang="pl-PL" dirty="0"/>
              <a:t>Problem: brak kompletności przekazanych danych - badania laboratoryjne i obrazowe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>
          <a:xfrm>
            <a:off x="449371" y="6414594"/>
            <a:ext cx="4319587" cy="266700"/>
          </a:xfrm>
        </p:spPr>
        <p:txBody>
          <a:bodyPr/>
          <a:lstStyle/>
          <a:p>
            <a:pPr>
              <a:defRPr/>
            </a:pPr>
            <a:endParaRPr lang="en-GB" altLang="pl-PL" sz="1050" dirty="0">
              <a:solidFill>
                <a:srgbClr val="000000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/>
          </p:nvPr>
        </p:nvGraphicFramePr>
        <p:xfrm>
          <a:off x="539874" y="1534723"/>
          <a:ext cx="3600078" cy="47567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00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1995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1299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NR_KS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ICD-9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>
                          <a:solidFill>
                            <a:schemeClr val="bg1"/>
                          </a:solidFill>
                          <a:effectLst/>
                        </a:rPr>
                        <a:t>NAZWA_PR</a:t>
                      </a:r>
                      <a:endParaRPr lang="pl-PL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ILOSC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0322">
                <a:tc rowSpan="21">
                  <a:txBody>
                    <a:bodyPr/>
                    <a:lstStyle/>
                    <a:p>
                      <a:pPr algn="l" fontAlgn="ctr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>
                          <a:solidFill>
                            <a:schemeClr val="bg1"/>
                          </a:solidFill>
                          <a:effectLst/>
                        </a:rPr>
                        <a:t>C53</a:t>
                      </a:r>
                      <a:endParaRPr lang="pl-PL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Morfologia krwi 8-parametrowa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0322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>
                          <a:solidFill>
                            <a:schemeClr val="bg1"/>
                          </a:solidFill>
                          <a:effectLst/>
                        </a:rPr>
                        <a:t>G21</a:t>
                      </a:r>
                      <a:endParaRPr lang="pl-PL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Czas </a:t>
                      </a:r>
                      <a:r>
                        <a:rPr lang="pl-PL" sz="7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protrombinowy</a:t>
                      </a:r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(PT)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0322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>
                          <a:solidFill>
                            <a:schemeClr val="bg1"/>
                          </a:solidFill>
                          <a:effectLst/>
                        </a:rPr>
                        <a:t>G11</a:t>
                      </a:r>
                      <a:endParaRPr lang="pl-PL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>
                          <a:solidFill>
                            <a:schemeClr val="bg1"/>
                          </a:solidFill>
                          <a:effectLst/>
                        </a:rPr>
                        <a:t>Czas częściowej tromboplastyny po aktywacji (APTT)</a:t>
                      </a:r>
                      <a:endParaRPr lang="pl-PL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0322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>
                          <a:solidFill>
                            <a:schemeClr val="bg1"/>
                          </a:solidFill>
                          <a:effectLst/>
                        </a:rPr>
                        <a:t>L11</a:t>
                      </a:r>
                      <a:endParaRPr lang="pl-PL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>
                          <a:solidFill>
                            <a:schemeClr val="bg1"/>
                          </a:solidFill>
                          <a:effectLst/>
                        </a:rPr>
                        <a:t>Fosfataza alkaliczna</a:t>
                      </a:r>
                      <a:endParaRPr lang="pl-PL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20322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>
                          <a:solidFill>
                            <a:schemeClr val="bg1"/>
                          </a:solidFill>
                          <a:effectLst/>
                        </a:rPr>
                        <a:t>I53</a:t>
                      </a:r>
                      <a:endParaRPr lang="pl-PL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Antygen karcynoembrionalny (CEA)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20322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>
                          <a:solidFill>
                            <a:schemeClr val="bg1"/>
                          </a:solidFill>
                          <a:effectLst/>
                        </a:rPr>
                        <a:t>L43</a:t>
                      </a:r>
                      <a:endParaRPr lang="pl-PL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>
                          <a:solidFill>
                            <a:schemeClr val="bg1"/>
                          </a:solidFill>
                          <a:effectLst/>
                        </a:rPr>
                        <a:t>Glukoza z krwi żylnej</a:t>
                      </a:r>
                      <a:endParaRPr lang="pl-PL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20322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>
                          <a:solidFill>
                            <a:schemeClr val="bg1"/>
                          </a:solidFill>
                          <a:effectLst/>
                        </a:rPr>
                        <a:t>M37</a:t>
                      </a:r>
                      <a:endParaRPr lang="pl-PL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Kreatynina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20322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>
                          <a:solidFill>
                            <a:schemeClr val="bg1"/>
                          </a:solidFill>
                          <a:effectLst/>
                        </a:rPr>
                        <a:t>I81</a:t>
                      </a:r>
                      <a:endParaRPr lang="pl-PL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Białko C-reaktywne (CRP)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20322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>
                          <a:solidFill>
                            <a:schemeClr val="bg1"/>
                          </a:solidFill>
                          <a:effectLst/>
                        </a:rPr>
                        <a:t>N45</a:t>
                      </a:r>
                      <a:endParaRPr lang="pl-PL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Potas (K)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20322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>
                          <a:solidFill>
                            <a:schemeClr val="bg1"/>
                          </a:solidFill>
                          <a:effectLst/>
                        </a:rPr>
                        <a:t>C59</a:t>
                      </a:r>
                      <a:endParaRPr lang="pl-PL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Odczyn opadania krwinek czerwonych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20322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>
                          <a:solidFill>
                            <a:schemeClr val="bg1"/>
                          </a:solidFill>
                          <a:effectLst/>
                        </a:rPr>
                        <a:t>O35</a:t>
                      </a:r>
                      <a:endParaRPr lang="pl-PL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Sód (Na)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20322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>
                          <a:solidFill>
                            <a:schemeClr val="bg1"/>
                          </a:solidFill>
                          <a:effectLst/>
                        </a:rPr>
                        <a:t>88.26</a:t>
                      </a:r>
                      <a:endParaRPr lang="pl-PL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Zdjęcie RTG kości miednicy/biodra - inne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20322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>
                          <a:solidFill>
                            <a:schemeClr val="bg1"/>
                          </a:solidFill>
                          <a:effectLst/>
                        </a:rPr>
                        <a:t>87.440</a:t>
                      </a:r>
                      <a:endParaRPr lang="pl-PL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RTG klatki piersiowej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20322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>
                          <a:solidFill>
                            <a:schemeClr val="bg1"/>
                          </a:solidFill>
                          <a:effectLst/>
                        </a:rPr>
                        <a:t>E65</a:t>
                      </a:r>
                      <a:endParaRPr lang="pl-PL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Oznaczenie grupy krwi układu ABO i Rh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20322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>
                          <a:solidFill>
                            <a:schemeClr val="bg1"/>
                          </a:solidFill>
                          <a:effectLst/>
                        </a:rPr>
                        <a:t>E20</a:t>
                      </a:r>
                      <a:endParaRPr lang="pl-PL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Próba zgodności serologicznej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20322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>
                          <a:solidFill>
                            <a:schemeClr val="bg1"/>
                          </a:solidFill>
                          <a:effectLst/>
                        </a:rPr>
                        <a:t>V48</a:t>
                      </a:r>
                      <a:endParaRPr lang="pl-PL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Wirus zapalenia wątroby typu C (HCV) Przeciwciała (anty-HCV)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20322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>
                          <a:solidFill>
                            <a:schemeClr val="bg1"/>
                          </a:solidFill>
                          <a:effectLst/>
                        </a:rPr>
                        <a:t>F91</a:t>
                      </a:r>
                      <a:endParaRPr lang="pl-PL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Wirus/ przeciwciała nabytego niedoboru odporności (HIV)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20322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>
                          <a:solidFill>
                            <a:schemeClr val="bg1"/>
                          </a:solidFill>
                          <a:effectLst/>
                        </a:rPr>
                        <a:t>88.761</a:t>
                      </a:r>
                      <a:endParaRPr lang="pl-PL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USG brzucha i przestrzeni zaotrzewnowej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20322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>
                          <a:solidFill>
                            <a:schemeClr val="bg1"/>
                          </a:solidFill>
                          <a:effectLst/>
                        </a:rPr>
                        <a:t>88.110</a:t>
                      </a:r>
                      <a:endParaRPr lang="pl-PL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RTG miednicy – przeglądowe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20322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>
                          <a:solidFill>
                            <a:schemeClr val="bg1"/>
                          </a:solidFill>
                          <a:effectLst/>
                        </a:rPr>
                        <a:t>89.009</a:t>
                      </a:r>
                      <a:endParaRPr lang="pl-PL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Konsultacja urologiczna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20322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>
                          <a:solidFill>
                            <a:schemeClr val="bg1"/>
                          </a:solidFill>
                          <a:effectLst/>
                        </a:rPr>
                        <a:t>99.07</a:t>
                      </a:r>
                      <a:endParaRPr lang="pl-PL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Przetoczenie osocza - inne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202" marR="6202" marT="6202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20322">
                <a:tc rowSpan="16">
                  <a:txBody>
                    <a:bodyPr/>
                    <a:lstStyle/>
                    <a:p>
                      <a:pPr algn="l" fontAlgn="ctr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B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C53</a:t>
                      </a:r>
                      <a:endParaRPr lang="pl-PL" sz="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2" marR="6202" marT="62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Morfologia krwi 8-parametrowa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600" b="1" u="none" strike="noStrike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l-PL" sz="6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2" marR="6202" marT="6202" marB="0" anchor="b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120322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88.110</a:t>
                      </a:r>
                      <a:endParaRPr lang="pl-PL" sz="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2" marR="6202" marT="62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RTG miednicy – przeglądowe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600" b="1" u="none" strike="noStrike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l-PL" sz="6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2" marR="6202" marT="6202" marB="0" anchor="b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20322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L43</a:t>
                      </a:r>
                      <a:endParaRPr lang="pl-PL" sz="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2" marR="6202" marT="62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Glukoza z krwi żylnej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600" b="1" u="none" strike="noStrike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l-PL" sz="6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2" marR="6202" marT="6202" marB="0" anchor="b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120322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M37</a:t>
                      </a:r>
                      <a:endParaRPr lang="pl-PL" sz="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2" marR="6202" marT="62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Kreatynina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600" b="1" u="none" strike="noStrike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l-PL" sz="6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2" marR="6202" marT="6202" marB="0" anchor="b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120322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N45</a:t>
                      </a:r>
                      <a:endParaRPr lang="pl-PL" sz="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2" marR="6202" marT="62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Potas (K)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600" b="1" u="none" strike="noStrike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l-PL" sz="6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2" marR="6202" marT="6202" marB="0" anchor="b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  <a:tr h="120322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600" b="1" u="none" strike="noStrike">
                          <a:solidFill>
                            <a:schemeClr val="bg1"/>
                          </a:solidFill>
                          <a:effectLst/>
                        </a:rPr>
                        <a:t>O35</a:t>
                      </a:r>
                      <a:endParaRPr lang="pl-PL" sz="6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2" marR="6202" marT="62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Sód (Na)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600" b="1" u="none" strike="noStrike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l-PL" sz="6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2" marR="6202" marT="6202" marB="0" anchor="b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7"/>
                  </a:ext>
                </a:extLst>
              </a:tr>
              <a:tr h="120322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600" b="1" u="none" strike="noStrike">
                          <a:solidFill>
                            <a:schemeClr val="bg1"/>
                          </a:solidFill>
                          <a:effectLst/>
                        </a:rPr>
                        <a:t>I81</a:t>
                      </a:r>
                      <a:endParaRPr lang="pl-PL" sz="6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2" marR="6202" marT="62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Białko C-reaktywne (CRP)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600" b="1" u="none" strike="noStrike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l-PL" sz="6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2" marR="6202" marT="6202" marB="0" anchor="b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8"/>
                  </a:ext>
                </a:extLst>
              </a:tr>
              <a:tr h="120322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600" b="1" u="none" strike="noStrike">
                          <a:solidFill>
                            <a:schemeClr val="bg1"/>
                          </a:solidFill>
                          <a:effectLst/>
                        </a:rPr>
                        <a:t>G21</a:t>
                      </a:r>
                      <a:endParaRPr lang="pl-PL" sz="6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2" marR="6202" marT="62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Czas </a:t>
                      </a:r>
                      <a:r>
                        <a:rPr lang="pl-PL" sz="7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protrombinowy</a:t>
                      </a:r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(PT)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600" b="1" u="none" strike="noStrike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l-PL" sz="6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2" marR="6202" marT="6202" marB="0" anchor="b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9"/>
                  </a:ext>
                </a:extLst>
              </a:tr>
              <a:tr h="120322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600" b="1" u="none" strike="noStrike">
                          <a:solidFill>
                            <a:schemeClr val="bg1"/>
                          </a:solidFill>
                          <a:effectLst/>
                        </a:rPr>
                        <a:t>G11</a:t>
                      </a:r>
                      <a:endParaRPr lang="pl-PL" sz="6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2" marR="6202" marT="62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Czas częściowej tromboplastyny po aktywacji (APTT)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l-PL" sz="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2" marR="6202" marT="6202" marB="0" anchor="b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30"/>
                  </a:ext>
                </a:extLst>
              </a:tr>
              <a:tr h="120322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600" b="1" u="none" strike="noStrike">
                          <a:solidFill>
                            <a:schemeClr val="bg1"/>
                          </a:solidFill>
                          <a:effectLst/>
                        </a:rPr>
                        <a:t>C59</a:t>
                      </a:r>
                      <a:endParaRPr lang="pl-PL" sz="6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2" marR="6202" marT="62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Odczyn opadania krwinek czerwonych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600" b="1" u="none" strike="noStrike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l-PL" sz="6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2" marR="6202" marT="6202" marB="0" anchor="b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31"/>
                  </a:ext>
                </a:extLst>
              </a:tr>
              <a:tr h="120322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600" b="1" u="none" strike="noStrike">
                          <a:solidFill>
                            <a:schemeClr val="bg1"/>
                          </a:solidFill>
                          <a:effectLst/>
                        </a:rPr>
                        <a:t>87.440</a:t>
                      </a:r>
                      <a:endParaRPr lang="pl-PL" sz="6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2" marR="6202" marT="62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RTG klatki piersiowej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600" b="1" u="none" strike="noStrike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l-PL" sz="6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2" marR="6202" marT="6202" marB="0" anchor="b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32"/>
                  </a:ext>
                </a:extLst>
              </a:tr>
              <a:tr h="120322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600" b="1" u="none" strike="noStrike">
                          <a:solidFill>
                            <a:schemeClr val="bg1"/>
                          </a:solidFill>
                          <a:effectLst/>
                        </a:rPr>
                        <a:t>88.26</a:t>
                      </a:r>
                      <a:endParaRPr lang="pl-PL" sz="6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2" marR="6202" marT="62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Zdjęcie RTG kości miednicy/biodra - inne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600" b="1" u="none" strike="noStrike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l-PL" sz="6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2" marR="6202" marT="6202" marB="0" anchor="b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33"/>
                  </a:ext>
                </a:extLst>
              </a:tr>
              <a:tr h="120322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600" b="1" u="none" strike="noStrike">
                          <a:solidFill>
                            <a:schemeClr val="bg1"/>
                          </a:solidFill>
                          <a:effectLst/>
                        </a:rPr>
                        <a:t>O61</a:t>
                      </a:r>
                      <a:endParaRPr lang="pl-PL" sz="6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2" marR="6202" marT="62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Troponina</a:t>
                      </a:r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T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600" b="1" u="none" strike="noStrike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l-PL" sz="6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2" marR="6202" marT="6202" marB="0" anchor="b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34"/>
                  </a:ext>
                </a:extLst>
              </a:tr>
              <a:tr h="120322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600" b="1" u="none" strike="noStrike">
                          <a:solidFill>
                            <a:schemeClr val="bg1"/>
                          </a:solidFill>
                          <a:effectLst/>
                        </a:rPr>
                        <a:t>93.1301</a:t>
                      </a:r>
                      <a:endParaRPr lang="pl-PL" sz="6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2" marR="6202" marT="62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Ćwiczenia izometryczne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l-PL" sz="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2" marR="6202" marT="6202" marB="0" anchor="b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35"/>
                  </a:ext>
                </a:extLst>
              </a:tr>
              <a:tr h="107080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600" b="1" u="none" strike="noStrike">
                          <a:solidFill>
                            <a:schemeClr val="bg1"/>
                          </a:solidFill>
                          <a:effectLst/>
                        </a:rPr>
                        <a:t>93.2204</a:t>
                      </a:r>
                      <a:endParaRPr lang="pl-PL" sz="6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2" marR="6202" marT="62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Nauka czynności lokomocyjnych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pl-PL" sz="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2" marR="6202" marT="6202" marB="0" anchor="b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36"/>
                  </a:ext>
                </a:extLst>
              </a:tr>
              <a:tr h="120322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600" b="1" u="none" strike="noStrike">
                          <a:solidFill>
                            <a:schemeClr val="bg1"/>
                          </a:solidFill>
                          <a:effectLst/>
                        </a:rPr>
                        <a:t>99.07</a:t>
                      </a:r>
                      <a:endParaRPr lang="pl-PL" sz="6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2" marR="6202" marT="62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Przetoczenie osocza - inne</a:t>
                      </a:r>
                      <a:endParaRPr lang="pl-PL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2" marR="6202" marT="62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l-PL" sz="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2" marR="6202" marT="6202" marB="0" anchor="b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37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4499992" y="1618533"/>
          <a:ext cx="3600400" cy="47107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81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786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743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0">
                <a:tc rowSpan="16">
                  <a:txBody>
                    <a:bodyPr/>
                    <a:lstStyle/>
                    <a:p>
                      <a:pPr algn="l" fontAlgn="ctr"/>
                      <a:r>
                        <a:rPr lang="pl-PL" sz="700" u="none" strike="noStrike" dirty="0">
                          <a:effectLst/>
                        </a:rPr>
                        <a:t>C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u="none" strike="noStrike" dirty="0"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u="none" strike="noStrike" dirty="0"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u="none" strike="noStrike" dirty="0"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u="none" strike="noStrike" dirty="0"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u="none" strike="noStrike" dirty="0"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u="none" strike="noStrike" dirty="0"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u="none" strike="noStrike" dirty="0"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u="none" strike="noStrike" dirty="0"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u="none" strike="noStrike" dirty="0"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u="none" strike="noStrike" dirty="0"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u="none" strike="noStrike" dirty="0"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u="none" strike="noStrike" dirty="0"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u="none" strike="noStrike" dirty="0"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u="none" strike="noStrike" dirty="0"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u="none" strike="noStrike" dirty="0"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L43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Glukoza z krwi żylnej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1</a:t>
                      </a:r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4958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 dirty="0">
                          <a:effectLst/>
                        </a:rPr>
                        <a:t>M37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Kreatynina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1</a:t>
                      </a:r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4958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 dirty="0">
                          <a:effectLst/>
                        </a:rPr>
                        <a:t>N45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Potas (K)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1</a:t>
                      </a:r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4958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O35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 dirty="0">
                          <a:effectLst/>
                        </a:rPr>
                        <a:t>Sód (Na)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1</a:t>
                      </a:r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4958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I81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 dirty="0">
                          <a:effectLst/>
                        </a:rPr>
                        <a:t>Białko C-reaktywne (CRP)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1</a:t>
                      </a:r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14958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 dirty="0">
                          <a:effectLst/>
                        </a:rPr>
                        <a:t>G11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 dirty="0">
                          <a:effectLst/>
                        </a:rPr>
                        <a:t>Czas częściowej tromboplastyny po aktywacji (APTT)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1</a:t>
                      </a:r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14958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L69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 dirty="0">
                          <a:effectLst/>
                        </a:rPr>
                        <a:t>Hormon </a:t>
                      </a:r>
                      <a:r>
                        <a:rPr lang="pl-PL" sz="700" u="none" strike="noStrike" dirty="0" err="1">
                          <a:effectLst/>
                        </a:rPr>
                        <a:t>tyreotropowy</a:t>
                      </a:r>
                      <a:r>
                        <a:rPr lang="pl-PL" sz="700" u="none" strike="noStrike" dirty="0">
                          <a:effectLst/>
                        </a:rPr>
                        <a:t> (TSH)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1</a:t>
                      </a:r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14958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O69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 dirty="0">
                          <a:effectLst/>
                        </a:rPr>
                        <a:t>Tyroksyna wolna (FT4)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1</a:t>
                      </a:r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14958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O55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 dirty="0" err="1">
                          <a:effectLst/>
                        </a:rPr>
                        <a:t>Trijodotyronina</a:t>
                      </a:r>
                      <a:r>
                        <a:rPr lang="pl-PL" sz="700" u="none" strike="noStrike" dirty="0">
                          <a:effectLst/>
                        </a:rPr>
                        <a:t> wolna (FT3)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1</a:t>
                      </a:r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14958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87.440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 dirty="0">
                          <a:effectLst/>
                        </a:rPr>
                        <a:t>RTG klatki piersiowej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1</a:t>
                      </a:r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14958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88.26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 dirty="0">
                          <a:effectLst/>
                        </a:rPr>
                        <a:t>Zdjęcie RTG kości miednicy/biodra - inne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1</a:t>
                      </a:r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14958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C53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 dirty="0">
                          <a:effectLst/>
                        </a:rPr>
                        <a:t>Morfologia krwi 8-parametrowa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1</a:t>
                      </a:r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14958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E20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 dirty="0">
                          <a:effectLst/>
                        </a:rPr>
                        <a:t>Próba zgodności serologicznej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1</a:t>
                      </a:r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14958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93.1301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 dirty="0">
                          <a:effectLst/>
                        </a:rPr>
                        <a:t>Ćwiczenia izometryczne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1</a:t>
                      </a:r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14958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 dirty="0">
                          <a:effectLst/>
                        </a:rPr>
                        <a:t>93.2204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 dirty="0">
                          <a:effectLst/>
                        </a:rPr>
                        <a:t>Nauka czynności lokomocyjnych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2</a:t>
                      </a:r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14958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93.2204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 dirty="0">
                          <a:effectLst/>
                        </a:rPr>
                        <a:t>Nauka czynności lokomocyjnych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 dirty="0">
                          <a:effectLst/>
                        </a:rPr>
                        <a:t>5</a:t>
                      </a:r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14958">
                <a:tc rowSpan="14">
                  <a:txBody>
                    <a:bodyPr/>
                    <a:lstStyle/>
                    <a:p>
                      <a:pPr algn="l" fontAlgn="ctr"/>
                      <a:r>
                        <a:rPr lang="pl-PL" sz="700" u="none" strike="noStrike" dirty="0">
                          <a:effectLst/>
                        </a:rPr>
                        <a:t>D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u="none" strike="noStrike" dirty="0"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u="none" strike="noStrike" dirty="0"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u="none" strike="noStrike" dirty="0"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u="none" strike="noStrike" dirty="0"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u="none" strike="noStrike" dirty="0"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u="none" strike="noStrike" dirty="0"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u="none" strike="noStrike" dirty="0"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u="none" strike="noStrike" dirty="0"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u="none" strike="noStrike" dirty="0"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u="none" strike="noStrike" dirty="0"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u="none" strike="noStrike" dirty="0"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u="none" strike="noStrike" dirty="0"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u="none" strike="noStrike" dirty="0"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G21</a:t>
                      </a: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Czas </a:t>
                      </a:r>
                      <a:r>
                        <a:rPr lang="pl-PL" sz="7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protrombinowy</a:t>
                      </a:r>
                      <a:r>
                        <a:rPr lang="pl-PL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(PT)</a:t>
                      </a: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1</a:t>
                      </a:r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14958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7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C53</a:t>
                      </a: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Morfologia krwi 8-parametrowa</a:t>
                      </a: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1</a:t>
                      </a:r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14958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7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L43</a:t>
                      </a: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Glukoza z krwi żylnej</a:t>
                      </a: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1</a:t>
                      </a:r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14958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7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M37</a:t>
                      </a: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Kreatynina</a:t>
                      </a: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1</a:t>
                      </a:r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14958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7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N45</a:t>
                      </a: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Potas (K)</a:t>
                      </a: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1</a:t>
                      </a:r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14958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7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O35</a:t>
                      </a: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Sód (Na)</a:t>
                      </a: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1</a:t>
                      </a:r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14958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7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I81</a:t>
                      </a: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Białko C-reaktywne (CRP)</a:t>
                      </a: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1</a:t>
                      </a:r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114958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7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G11</a:t>
                      </a: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Czas częściowej tromboplastyny po aktywacji (APTT)</a:t>
                      </a: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1</a:t>
                      </a:r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14958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7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C59</a:t>
                      </a: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Odczyn opadania krwinek czerwonych</a:t>
                      </a: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1</a:t>
                      </a:r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114958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7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E65</a:t>
                      </a: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Oznaczenie grupy krwi układu ABO i Rh</a:t>
                      </a: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1</a:t>
                      </a:r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114958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7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87.440</a:t>
                      </a: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RTG klatki piersiowej</a:t>
                      </a: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1</a:t>
                      </a:r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  <a:tr h="114958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7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E20</a:t>
                      </a: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Próba zgodności serologicznej</a:t>
                      </a: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1</a:t>
                      </a:r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extLst>
                  <a:ext uri="{0D108BD9-81ED-4DB2-BD59-A6C34878D82A}">
                    <a16:rowId xmlns="" xmlns:a16="http://schemas.microsoft.com/office/drawing/2014/main" val="10027"/>
                  </a:ext>
                </a:extLst>
              </a:tr>
              <a:tr h="114958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88.291</a:t>
                      </a: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RTG kości kończyny dolnej celowane lub czynnościowe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1</a:t>
                      </a:r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extLst>
                  <a:ext uri="{0D108BD9-81ED-4DB2-BD59-A6C34878D82A}">
                    <a16:rowId xmlns="" xmlns:a16="http://schemas.microsoft.com/office/drawing/2014/main" val="10028"/>
                  </a:ext>
                </a:extLst>
              </a:tr>
              <a:tr h="114958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89.008</a:t>
                      </a: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 dirty="0">
                          <a:effectLst/>
                        </a:rPr>
                        <a:t>Konsultacja chirurgiczna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1</a:t>
                      </a:r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extLst>
                  <a:ext uri="{0D108BD9-81ED-4DB2-BD59-A6C34878D82A}">
                    <a16:rowId xmlns="" xmlns:a16="http://schemas.microsoft.com/office/drawing/2014/main" val="10029"/>
                  </a:ext>
                </a:extLst>
              </a:tr>
              <a:tr h="114958">
                <a:tc rowSpan="11">
                  <a:txBody>
                    <a:bodyPr/>
                    <a:lstStyle/>
                    <a:p>
                      <a:pPr algn="l" fontAlgn="ctr"/>
                      <a:r>
                        <a:rPr lang="pl-PL" sz="700" u="none" strike="noStrike" dirty="0">
                          <a:effectLst/>
                        </a:rPr>
                        <a:t>E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u="none" strike="noStrike" dirty="0"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u="none" strike="noStrike" dirty="0"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u="none" strike="noStrike" dirty="0"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u="none" strike="noStrike" dirty="0"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u="none" strike="noStrike" dirty="0"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u="none" strike="noStrike" dirty="0"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u="none" strike="noStrike" dirty="0"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u="none" strike="noStrike" dirty="0"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u="none" strike="noStrike" dirty="0"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l-PL" sz="700" u="none" strike="noStrike" dirty="0">
                          <a:effectLst/>
                        </a:rPr>
                        <a:t> 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 dirty="0">
                          <a:effectLst/>
                        </a:rPr>
                        <a:t>G21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Czas protrombinowy (PT)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1</a:t>
                      </a:r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30"/>
                  </a:ext>
                </a:extLst>
              </a:tr>
              <a:tr h="114958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 dirty="0">
                          <a:effectLst/>
                        </a:rPr>
                        <a:t>G11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 dirty="0">
                          <a:effectLst/>
                        </a:rPr>
                        <a:t>Czas częściowej tromboplastyny po aktywacji (APTT)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1</a:t>
                      </a:r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31"/>
                  </a:ext>
                </a:extLst>
              </a:tr>
              <a:tr h="114958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C53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 dirty="0">
                          <a:effectLst/>
                        </a:rPr>
                        <a:t>Morfologia krwi 8-parametrowa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1</a:t>
                      </a:r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32"/>
                  </a:ext>
                </a:extLst>
              </a:tr>
              <a:tr h="114958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L43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 dirty="0">
                          <a:effectLst/>
                        </a:rPr>
                        <a:t>Glukoza z krwi żylnej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1</a:t>
                      </a:r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33"/>
                  </a:ext>
                </a:extLst>
              </a:tr>
              <a:tr h="114958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M37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 dirty="0">
                          <a:effectLst/>
                        </a:rPr>
                        <a:t>Kreatynina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1</a:t>
                      </a:r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34"/>
                  </a:ext>
                </a:extLst>
              </a:tr>
              <a:tr h="114958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O35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 dirty="0">
                          <a:effectLst/>
                        </a:rPr>
                        <a:t>Sód (Na)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1</a:t>
                      </a:r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35"/>
                  </a:ext>
                </a:extLst>
              </a:tr>
              <a:tr h="114958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N45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 dirty="0">
                          <a:effectLst/>
                        </a:rPr>
                        <a:t>Potas (K)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1</a:t>
                      </a:r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36"/>
                  </a:ext>
                </a:extLst>
              </a:tr>
              <a:tr h="114958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I81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 dirty="0">
                          <a:effectLst/>
                        </a:rPr>
                        <a:t>Białko C-reaktywne (CRP)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1</a:t>
                      </a:r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37"/>
                  </a:ext>
                </a:extLst>
              </a:tr>
              <a:tr h="114958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C59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 dirty="0">
                          <a:effectLst/>
                        </a:rPr>
                        <a:t>Odczyn opadania krwinek czerwonych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1</a:t>
                      </a:r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38"/>
                  </a:ext>
                </a:extLst>
              </a:tr>
              <a:tr h="114958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E20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 dirty="0">
                          <a:effectLst/>
                        </a:rPr>
                        <a:t>Próba zgodności serologicznej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 dirty="0">
                          <a:effectLst/>
                        </a:rPr>
                        <a:t>1</a:t>
                      </a:r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39"/>
                  </a:ext>
                </a:extLst>
              </a:tr>
              <a:tr h="114958">
                <a:tc vMerge="1">
                  <a:txBody>
                    <a:bodyPr/>
                    <a:lstStyle/>
                    <a:p>
                      <a:pPr algn="l" fontAlgn="ctr"/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88.22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Zdjęcie RTG kości łokcia/przedramienia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8" marR="5748" marT="574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 dirty="0">
                          <a:effectLst/>
                        </a:rPr>
                        <a:t>1</a:t>
                      </a:r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998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Problem: zdublowane rekordy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 altLang="pl-PL" sz="1050" dirty="0">
              <a:solidFill>
                <a:srgbClr val="000000"/>
              </a:solidFill>
            </a:endParaRP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Takie błędnie powtórzone rekordy powodują sztuczne podwajanie kosztów taryfy.</a:t>
            </a: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980728"/>
            <a:ext cx="6984776" cy="4278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13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002506" y="260648"/>
            <a:ext cx="7138988" cy="562074"/>
          </a:xfrm>
        </p:spPr>
        <p:txBody>
          <a:bodyPr/>
          <a:lstStyle/>
          <a:p>
            <a:r>
              <a:rPr lang="pl-PL" dirty="0"/>
              <a:t>Wpływ zmian w danych na wysokość taryfy</a:t>
            </a:r>
          </a:p>
        </p:txBody>
      </p:sp>
      <p:sp>
        <p:nvSpPr>
          <p:cNvPr id="10" name="Symbol zastępczy stopki 3"/>
          <p:cNvSpPr>
            <a:spLocks noGrp="1"/>
          </p:cNvSpPr>
          <p:nvPr>
            <p:ph type="ftr" sz="quarter" idx="10"/>
          </p:nvPr>
        </p:nvSpPr>
        <p:spPr>
          <a:xfrm>
            <a:off x="0" y="6591300"/>
            <a:ext cx="4319587" cy="266700"/>
          </a:xfrm>
        </p:spPr>
        <p:txBody>
          <a:bodyPr/>
          <a:lstStyle/>
          <a:p>
            <a:pPr>
              <a:defRPr/>
            </a:pPr>
            <a:endParaRPr lang="en-GB" altLang="pl-PL" sz="1000" i="1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58761"/>
              </p:ext>
            </p:extLst>
          </p:nvPr>
        </p:nvGraphicFramePr>
        <p:xfrm>
          <a:off x="0" y="1700808"/>
          <a:ext cx="9073007" cy="3456386"/>
        </p:xfrm>
        <a:graphic>
          <a:graphicData uri="http://schemas.openxmlformats.org/drawingml/2006/table">
            <a:tbl>
              <a:tblPr/>
              <a:tblGrid>
                <a:gridCol w="9759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036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3983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3983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6753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6520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2660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0474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28897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97738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722949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</a:tblGrid>
              <a:tr h="104461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KOD_PROD</a:t>
                      </a: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koszt leków</a:t>
                      </a: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koszt procedur</a:t>
                      </a: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koszt 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WM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Koszt leków</a:t>
                      </a: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</a:t>
                      </a: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Koszt procedur</a:t>
                      </a: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</a:t>
                      </a: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koszt 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WM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</a:t>
                      </a: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294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5.51.01.001</a:t>
                      </a: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6 484,2    </a:t>
                      </a: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11 960,0    </a:t>
                      </a: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6 414,0    </a:t>
                      </a: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pliki poprawione</a:t>
                      </a: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6484,2</a:t>
                      </a: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16960,0</a:t>
                      </a: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41,81</a:t>
                      </a:r>
                      <a:r>
                        <a:rPr lang="pl-PL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7569,7</a:t>
                      </a: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118,02%</a:t>
                      </a: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0294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5.51.01.002</a:t>
                      </a: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1 785,9    </a:t>
                      </a: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13 436,2    </a:t>
                      </a: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3 449,2    </a:t>
                      </a: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pliki poprawione</a:t>
                      </a: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1785,9</a:t>
                      </a: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8000,9</a:t>
                      </a: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59,55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%↓</a:t>
                      </a:r>
                    </a:p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4101,3</a:t>
                      </a: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18,91</a:t>
                      </a:r>
                      <a:r>
                        <a:rPr lang="pl-PL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0294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5.51.01.003</a:t>
                      </a: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828,9    </a:t>
                      </a: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14 102,2    </a:t>
                      </a: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2 088,4    </a:t>
                      </a: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pliki poprawione</a:t>
                      </a: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828,9</a:t>
                      </a: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1102,2</a:t>
                      </a: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78,2%↓</a:t>
                      </a:r>
                    </a:p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3174,9</a:t>
                      </a: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52,02</a:t>
                      </a:r>
                      <a:r>
                        <a:rPr lang="pl-PL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0294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5.51.01.004</a:t>
                      </a: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2 982,4    </a:t>
                      </a: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18 568,0    </a:t>
                      </a: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6 737,5    </a:t>
                      </a: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pliki poprawione</a:t>
                      </a: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2458,0</a:t>
                      </a: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13%↓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16889,0</a:t>
                      </a: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4%↓</a:t>
                      </a:r>
                    </a:p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6945,0</a:t>
                      </a: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3,08</a:t>
                      </a:r>
                      <a:r>
                        <a:rPr lang="pl-PL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030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67516" y="222752"/>
            <a:ext cx="7138988" cy="562074"/>
          </a:xfrm>
        </p:spPr>
        <p:txBody>
          <a:bodyPr/>
          <a:lstStyle/>
          <a:p>
            <a:r>
              <a:rPr lang="pl-PL" i="0" dirty="0">
                <a:solidFill>
                  <a:srgbClr val="177291"/>
                </a:solidFill>
              </a:rPr>
              <a:t>Weryfikacja jakościowa – grupa H84 przykład 1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310768"/>
              </p:ext>
            </p:extLst>
          </p:nvPr>
        </p:nvGraphicFramePr>
        <p:xfrm>
          <a:off x="68405" y="1340768"/>
          <a:ext cx="1043608" cy="5364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55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8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158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1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186,04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58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1/1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35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58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1/2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36,83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58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1/3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730,11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58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1/4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108,17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158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1/5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59,4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158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2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6,02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158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2/1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6,2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158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2/2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5,68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158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3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124,60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158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3/1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5,91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158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3/2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20,07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158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3/3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5,16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158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3/4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38,17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158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3/5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22,16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158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3/6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1787,22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158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3/7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8,38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158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3/8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10,76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158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3/9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115,87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158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3/10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7,36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158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3/11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211,73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158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3/12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34,34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158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3/13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18,25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1158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4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0,03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365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4/1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4/2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0,03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7200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4/3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  <a:tr h="10934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4/4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7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4/5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8"/>
                  </a:ext>
                </a:extLst>
              </a:tr>
              <a:tr h="7200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4/6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9"/>
                  </a:ext>
                </a:extLst>
              </a:tr>
              <a:tr h="10934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4/7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30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4/8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0,1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31"/>
                  </a:ext>
                </a:extLst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749164"/>
              </p:ext>
            </p:extLst>
          </p:nvPr>
        </p:nvGraphicFramePr>
        <p:xfrm>
          <a:off x="2514551" y="1340768"/>
          <a:ext cx="2417489" cy="22484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13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585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376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4161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KOD_ZAKRESU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KOD_SW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 err="1">
                          <a:effectLst/>
                        </a:rPr>
                        <a:t>mean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8114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03.4500.030.02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6,25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8114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03.4580.030.02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8114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03.4580.030.02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5,5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8114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03.4500.030.02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9,25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8114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03.4580.030.02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7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8114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03.4580.030.02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4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8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8114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03.4581.030.02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4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8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13791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03.4501.030.02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5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7,67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8114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03.4500.030.02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6,5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88114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03.4530.040.02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12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149423"/>
              </p:ext>
            </p:extLst>
          </p:nvPr>
        </p:nvGraphicFramePr>
        <p:xfrm>
          <a:off x="5230854" y="1341907"/>
          <a:ext cx="3805642" cy="52554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72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151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990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6004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88280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1" u="none" strike="noStrike" dirty="0">
                          <a:effectLst/>
                        </a:rPr>
                        <a:t>Nr </a:t>
                      </a:r>
                      <a:r>
                        <a:rPr lang="pl-PL" sz="1050" b="1" u="none" strike="noStrike" dirty="0" err="1">
                          <a:effectLst/>
                        </a:rPr>
                        <a:t>ks</a:t>
                      </a:r>
                      <a:endParaRPr lang="pl-PL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1" u="none" strike="noStrike" dirty="0">
                          <a:effectLst/>
                        </a:rPr>
                        <a:t>Nazwa</a:t>
                      </a:r>
                    </a:p>
                    <a:p>
                      <a:pPr algn="ctr" fontAlgn="b"/>
                      <a:r>
                        <a:rPr lang="pl-PL" sz="1050" b="1" u="none" strike="noStrike" dirty="0" err="1">
                          <a:effectLst/>
                        </a:rPr>
                        <a:t>pl</a:t>
                      </a:r>
                      <a:endParaRPr lang="pl-PL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1" u="none" strike="noStrike" dirty="0">
                          <a:effectLst/>
                        </a:rPr>
                        <a:t>Jedn. miary</a:t>
                      </a:r>
                      <a:endParaRPr lang="pl-PL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1" u="none" strike="noStrike" dirty="0">
                          <a:effectLst/>
                        </a:rPr>
                        <a:t>Liczba</a:t>
                      </a:r>
                    </a:p>
                    <a:p>
                      <a:pPr algn="ctr" fontAlgn="b"/>
                      <a:r>
                        <a:rPr lang="pl-PL" sz="1050" b="1" u="none" strike="noStrike" dirty="0" err="1">
                          <a:effectLst/>
                        </a:rPr>
                        <a:t>podanychjedn</a:t>
                      </a:r>
                      <a:r>
                        <a:rPr lang="pl-PL" sz="1050" b="1" u="none" strike="noStrike" dirty="0">
                          <a:effectLst/>
                        </a:rPr>
                        <a:t> miary</a:t>
                      </a:r>
                      <a:endParaRPr lang="pl-PL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1" u="none" strike="noStrike" dirty="0">
                          <a:effectLst/>
                        </a:rPr>
                        <a:t>Cena</a:t>
                      </a:r>
                      <a:r>
                        <a:rPr lang="pl-PL" sz="1050" b="1" u="none" strike="noStrike" baseline="0" dirty="0">
                          <a:effectLst/>
                        </a:rPr>
                        <a:t> </a:t>
                      </a:r>
                      <a:r>
                        <a:rPr lang="pl-PL" sz="1050" b="1" u="none" strike="noStrike" dirty="0">
                          <a:effectLst/>
                        </a:rPr>
                        <a:t>jedn.</a:t>
                      </a:r>
                      <a:endParaRPr lang="pl-PL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1" u="none" strike="noStrike" dirty="0">
                          <a:effectLst/>
                        </a:rPr>
                        <a:t>Koszt</a:t>
                      </a:r>
                      <a:endParaRPr lang="pl-PL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1" u="none" strike="noStrike" dirty="0">
                          <a:effectLst/>
                        </a:rPr>
                        <a:t>Suma</a:t>
                      </a:r>
                      <a:endParaRPr lang="pl-PL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3453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4/1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 err="1">
                          <a:effectLst/>
                        </a:rPr>
                        <a:t>Cefazolin</a:t>
                      </a:r>
                      <a:r>
                        <a:rPr lang="pl-PL" sz="1050" u="none" strike="noStrike" dirty="0">
                          <a:effectLst/>
                        </a:rPr>
                        <a:t> </a:t>
                      </a:r>
                      <a:r>
                        <a:rPr lang="pl-PL" sz="1050" u="none" strike="noStrike" dirty="0" err="1">
                          <a:effectLst/>
                        </a:rPr>
                        <a:t>sandoz</a:t>
                      </a:r>
                      <a:r>
                        <a:rPr lang="pl-PL" sz="1050" u="none" strike="noStrike" dirty="0">
                          <a:effectLst/>
                        </a:rPr>
                        <a:t> </a:t>
                      </a:r>
                      <a:r>
                        <a:rPr lang="pl-PL" sz="1050" u="none" strike="noStrike" dirty="0" err="1">
                          <a:effectLst/>
                        </a:rPr>
                        <a:t>inj</a:t>
                      </a:r>
                      <a:r>
                        <a:rPr lang="pl-PL" sz="1050" u="none" strike="noStrike" dirty="0">
                          <a:effectLst/>
                        </a:rPr>
                        <a:t>. 1 g x 10 fiol.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FIO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2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0</a:t>
                      </a:r>
                      <a:endParaRPr lang="pl-PL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>
                          <a:effectLst/>
                        </a:rPr>
                        <a:t>0</a:t>
                      </a:r>
                      <a:endParaRPr lang="pl-PL" sz="105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>
                          <a:effectLst/>
                        </a:rPr>
                        <a:t>0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968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4/1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 err="1">
                          <a:effectLst/>
                        </a:rPr>
                        <a:t>Clexane</a:t>
                      </a:r>
                      <a:r>
                        <a:rPr lang="pl-PL" sz="1050" u="none" strike="noStrike" dirty="0">
                          <a:effectLst/>
                        </a:rPr>
                        <a:t>  40 mg/0,4 ml x 10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AMP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1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0</a:t>
                      </a:r>
                      <a:endParaRPr lang="pl-PL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>
                          <a:effectLst/>
                        </a:rPr>
                        <a:t>0</a:t>
                      </a:r>
                      <a:endParaRPr lang="pl-PL" sz="105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>
                          <a:effectLst/>
                        </a:rPr>
                        <a:t>0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624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4/1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 err="1">
                          <a:effectLst/>
                        </a:rPr>
                        <a:t>Ketonal</a:t>
                      </a:r>
                      <a:r>
                        <a:rPr lang="pl-PL" sz="1050" u="none" strike="noStrike" dirty="0">
                          <a:effectLst/>
                        </a:rPr>
                        <a:t> forte tabl.100 mg x 30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TAB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1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0</a:t>
                      </a:r>
                      <a:endParaRPr lang="pl-PL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>
                          <a:effectLst/>
                        </a:rPr>
                        <a:t>0</a:t>
                      </a:r>
                      <a:endParaRPr lang="pl-PL" sz="105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>
                          <a:effectLst/>
                        </a:rPr>
                        <a:t>0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3592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4/1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PWE</a:t>
                      </a:r>
                    </a:p>
                    <a:p>
                      <a:pPr algn="ctr" fontAlgn="b"/>
                      <a:r>
                        <a:rPr lang="pl-PL" sz="1050" u="none" strike="noStrike" dirty="0" err="1">
                          <a:effectLst/>
                        </a:rPr>
                        <a:t>optilyte</a:t>
                      </a:r>
                      <a:r>
                        <a:rPr lang="pl-PL" sz="1050" u="none" strike="noStrike" dirty="0">
                          <a:effectLst/>
                        </a:rPr>
                        <a:t> </a:t>
                      </a:r>
                      <a:r>
                        <a:rPr lang="pl-PL" sz="1050" u="none" strike="noStrike" dirty="0" err="1">
                          <a:effectLst/>
                        </a:rPr>
                        <a:t>i.v</a:t>
                      </a:r>
                      <a:r>
                        <a:rPr lang="pl-PL" sz="1050" u="none" strike="noStrike" dirty="0">
                          <a:effectLst/>
                        </a:rPr>
                        <a:t>.  500 ml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>
                          <a:effectLst/>
                        </a:rPr>
                        <a:t>OP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2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0</a:t>
                      </a:r>
                      <a:endParaRPr lang="pl-PL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0</a:t>
                      </a:r>
                      <a:endParaRPr lang="pl-PL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>
                          <a:effectLst/>
                        </a:rPr>
                        <a:t>0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0624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4/1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050" u="none" strike="noStrike" dirty="0">
                          <a:effectLst/>
                        </a:rPr>
                        <a:t>Pyralginum tabl.500 mg x  6</a:t>
                      </a:r>
                      <a:endParaRPr lang="nn-N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TAB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1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0</a:t>
                      </a:r>
                      <a:endParaRPr lang="pl-PL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0</a:t>
                      </a:r>
                      <a:endParaRPr lang="pl-PL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0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969748"/>
              </p:ext>
            </p:extLst>
          </p:nvPr>
        </p:nvGraphicFramePr>
        <p:xfrm>
          <a:off x="1664550" y="5381229"/>
          <a:ext cx="2662043" cy="7764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20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599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6547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100.01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Znieczulenie ogólne dotchawicze z monitorowaniem rozszerzonym (do 2 godzin)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099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78.611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Usunięcie zespolenia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393437"/>
              </p:ext>
            </p:extLst>
          </p:nvPr>
        </p:nvGraphicFramePr>
        <p:xfrm>
          <a:off x="1666337" y="4152213"/>
          <a:ext cx="2692693" cy="9392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64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413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7278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u="none" strike="noStrike" dirty="0">
                          <a:effectLst/>
                        </a:rPr>
                        <a:t>ROZP_GL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u="none" strike="noStrike" dirty="0" err="1">
                          <a:effectLst/>
                        </a:rPr>
                        <a:t>czas_hosp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u="none" strike="noStrike" dirty="0">
                          <a:effectLst/>
                        </a:rPr>
                        <a:t>wiek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645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u="none" strike="noStrike">
                          <a:effectLst/>
                        </a:rPr>
                        <a:t>T92.3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u="none" strike="noStrike" dirty="0">
                          <a:effectLst/>
                        </a:rPr>
                        <a:t>1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u="none" strike="noStrike" dirty="0">
                          <a:effectLst/>
                        </a:rPr>
                        <a:t>65,53973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464875"/>
              </p:ext>
            </p:extLst>
          </p:nvPr>
        </p:nvGraphicFramePr>
        <p:xfrm>
          <a:off x="1172129" y="1340768"/>
          <a:ext cx="1043608" cy="25439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96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39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158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effectLst/>
                        </a:rPr>
                        <a:t>5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effectLst/>
                        </a:rPr>
                        <a:t>333,02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58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5/1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7,07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58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5/2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493,89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58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5/3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13,42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58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6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74,35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158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6/1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56,41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158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6/2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7,79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158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6/3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12,03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158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6/4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153,99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158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6/5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4,34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158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6/6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12,95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158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6/7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37,83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158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6/8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42,88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9694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6/9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25,05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1164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Średnia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1" u="none" strike="noStrike" dirty="0">
                          <a:effectLst/>
                        </a:rPr>
                        <a:t>149,70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2" name="pole tekstowe 11"/>
          <p:cNvSpPr txBox="1"/>
          <p:nvPr/>
        </p:nvSpPr>
        <p:spPr>
          <a:xfrm>
            <a:off x="68405" y="894730"/>
            <a:ext cx="2147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/>
              <a:t>Suma z PL</a:t>
            </a:r>
          </a:p>
        </p:txBody>
      </p:sp>
      <p:sp>
        <p:nvSpPr>
          <p:cNvPr id="13" name="Prostokąt 12"/>
          <p:cNvSpPr/>
          <p:nvPr/>
        </p:nvSpPr>
        <p:spPr>
          <a:xfrm>
            <a:off x="1172129" y="3717032"/>
            <a:ext cx="1043608" cy="1676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/>
        </p:nvSpPr>
        <p:spPr>
          <a:xfrm>
            <a:off x="68405" y="5157192"/>
            <a:ext cx="1043608" cy="1548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rostokąt 14"/>
          <p:cNvSpPr/>
          <p:nvPr/>
        </p:nvSpPr>
        <p:spPr>
          <a:xfrm>
            <a:off x="67516" y="5373216"/>
            <a:ext cx="1043608" cy="1676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rostokąt 15"/>
          <p:cNvSpPr/>
          <p:nvPr/>
        </p:nvSpPr>
        <p:spPr>
          <a:xfrm>
            <a:off x="5230854" y="1340768"/>
            <a:ext cx="2509498" cy="5256584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rostokąt 16"/>
          <p:cNvSpPr/>
          <p:nvPr/>
        </p:nvSpPr>
        <p:spPr>
          <a:xfrm>
            <a:off x="7740352" y="1340768"/>
            <a:ext cx="1224136" cy="525658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206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/>
          </p:nvPr>
        </p:nvGraphicFramePr>
        <p:xfrm>
          <a:off x="35501" y="1052736"/>
          <a:ext cx="9073003" cy="3853060"/>
        </p:xfrm>
        <a:graphic>
          <a:graphicData uri="http://schemas.openxmlformats.org/drawingml/2006/table">
            <a:tbl>
              <a:tblPr/>
              <a:tblGrid>
                <a:gridCol w="2895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66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1667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1667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1667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1667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1667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16673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16673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16673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16673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16673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516673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516673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516673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516673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516673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516673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</a:tblGrid>
              <a:tr h="26049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Szp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049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95%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97%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99%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114%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99%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101%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186%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99%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99%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049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105%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101%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104%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102%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102%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103%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102%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103%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102%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101%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103%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101%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049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049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99%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97%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6049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97%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99%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6049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97%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97%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99%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99%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049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99%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99%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101%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97%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99%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99%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2788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99%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99%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95%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99%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99%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95%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2788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97%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95%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95%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96%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97%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97%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95%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95%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96%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95%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6049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95%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95%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2788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95%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95%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2788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2788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41%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41%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41%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6049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C00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76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411760" y="3140968"/>
            <a:ext cx="4320480" cy="562074"/>
          </a:xfrm>
        </p:spPr>
        <p:txBody>
          <a:bodyPr/>
          <a:lstStyle/>
          <a:p>
            <a:pPr algn="ctr"/>
            <a:r>
              <a:rPr lang="pl-PL" sz="3600" i="1" dirty="0"/>
              <a:t>Dziękuję za uwagę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 alt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39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166549"/>
              </p:ext>
            </p:extLst>
          </p:nvPr>
        </p:nvGraphicFramePr>
        <p:xfrm>
          <a:off x="406376" y="1372226"/>
          <a:ext cx="1747122" cy="15121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10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4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0,19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4/2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0,02</a:t>
                      </a:r>
                      <a:endParaRPr lang="pl-PL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4/3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0,07</a:t>
                      </a:r>
                      <a:endParaRPr lang="pl-PL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4/4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0,29</a:t>
                      </a:r>
                      <a:endParaRPr lang="pl-PL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4/5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0,17</a:t>
                      </a:r>
                      <a:endParaRPr lang="pl-PL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4/6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0,26</a:t>
                      </a:r>
                      <a:endParaRPr lang="pl-PL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4/7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0,05</a:t>
                      </a:r>
                      <a:endParaRPr lang="pl-PL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7866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4/8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0,09</a:t>
                      </a:r>
                      <a:endParaRPr lang="pl-PL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0" dirty="0">
                <a:solidFill>
                  <a:srgbClr val="177291"/>
                </a:solidFill>
              </a:rPr>
              <a:t>Weryfikacja jakościowa – grupa H84</a:t>
            </a:r>
            <a:br>
              <a:rPr lang="pl-PL" i="0" dirty="0">
                <a:solidFill>
                  <a:srgbClr val="177291"/>
                </a:solidFill>
              </a:rPr>
            </a:br>
            <a:r>
              <a:rPr lang="pl-PL" i="0" dirty="0">
                <a:solidFill>
                  <a:srgbClr val="177291"/>
                </a:solidFill>
              </a:rPr>
              <a:t>przykład 1 cd.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67544" y="2996952"/>
            <a:ext cx="3243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/>
              <a:t>Brak WM dla tego pacjenta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/>
              <a:t>Brak PL i WM dla zabiegu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/>
              <a:t>PL tylko na oddziale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049101"/>
              </p:ext>
            </p:extLst>
          </p:nvPr>
        </p:nvGraphicFramePr>
        <p:xfrm>
          <a:off x="434543" y="4216190"/>
          <a:ext cx="3872962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16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516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5168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179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  <a:latin typeface="+mn-lt"/>
                        </a:rPr>
                        <a:t>Nr </a:t>
                      </a:r>
                      <a:r>
                        <a:rPr lang="pl-PL" sz="1100" b="1" u="none" strike="noStrike" dirty="0" err="1">
                          <a:effectLst/>
                          <a:latin typeface="+mn-lt"/>
                        </a:rPr>
                        <a:t>ks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 err="1">
                          <a:effectLst/>
                          <a:latin typeface="+mn-lt"/>
                        </a:rPr>
                        <a:t>Suma_pl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 err="1">
                          <a:effectLst/>
                          <a:latin typeface="+mn-lt"/>
                        </a:rPr>
                        <a:t>Suma_wm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 err="1">
                          <a:effectLst/>
                          <a:latin typeface="+mn-lt"/>
                        </a:rPr>
                        <a:t>Suma_pr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latin typeface="+mn-lt"/>
                        </a:rPr>
                        <a:t>4/1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latin typeface="+mn-lt"/>
                        </a:rPr>
                        <a:t>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latin typeface="+mn-lt"/>
                        </a:rPr>
                        <a:t>305,9823134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433373" y="5021245"/>
            <a:ext cx="6243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Świadczeniodawca nie chciał poprawić OM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406376" y="1033672"/>
            <a:ext cx="2147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/>
              <a:t>Suma z WM</a:t>
            </a:r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581150"/>
              </p:ext>
            </p:extLst>
          </p:nvPr>
        </p:nvGraphicFramePr>
        <p:xfrm>
          <a:off x="433373" y="5809810"/>
          <a:ext cx="3872962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16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516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5168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179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  <a:latin typeface="+mn-lt"/>
                        </a:rPr>
                        <a:t>Nr </a:t>
                      </a:r>
                      <a:r>
                        <a:rPr lang="pl-PL" sz="1100" b="1" u="none" strike="noStrike" dirty="0" err="1">
                          <a:effectLst/>
                          <a:latin typeface="+mn-lt"/>
                        </a:rPr>
                        <a:t>ks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 err="1">
                          <a:effectLst/>
                          <a:latin typeface="+mn-lt"/>
                        </a:rPr>
                        <a:t>Suma_pl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 err="1">
                          <a:effectLst/>
                          <a:latin typeface="+mn-lt"/>
                        </a:rPr>
                        <a:t>Suma_wm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 err="1">
                          <a:effectLst/>
                          <a:latin typeface="+mn-lt"/>
                        </a:rPr>
                        <a:t>Suma_pr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latin typeface="+mn-lt"/>
                        </a:rPr>
                        <a:t>4/1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latin typeface="+mn-lt"/>
                        </a:rPr>
                        <a:t>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latin typeface="+mn-lt"/>
                        </a:rPr>
                        <a:t>305,9823134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651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2634508"/>
              </p:ext>
            </p:extLst>
          </p:nvPr>
        </p:nvGraphicFramePr>
        <p:xfrm>
          <a:off x="152708" y="1260529"/>
          <a:ext cx="7283004" cy="34969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511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7548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22347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1" u="none" strike="noStrike" dirty="0">
                          <a:effectLst/>
                        </a:rPr>
                        <a:t>Nr </a:t>
                      </a:r>
                      <a:r>
                        <a:rPr lang="pl-PL" sz="1050" b="1" u="none" strike="noStrike" dirty="0" err="1">
                          <a:effectLst/>
                        </a:rPr>
                        <a:t>ks</a:t>
                      </a:r>
                      <a:endParaRPr lang="pl-PL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1" u="none" strike="noStrike" dirty="0">
                          <a:effectLst/>
                        </a:rPr>
                        <a:t>Nazwa</a:t>
                      </a:r>
                    </a:p>
                    <a:p>
                      <a:pPr algn="ctr" fontAlgn="b"/>
                      <a:r>
                        <a:rPr lang="pl-PL" sz="1050" b="1" u="none" strike="noStrike" dirty="0" err="1">
                          <a:effectLst/>
                        </a:rPr>
                        <a:t>pl</a:t>
                      </a:r>
                      <a:endParaRPr lang="pl-PL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1" u="none" strike="noStrike" dirty="0">
                          <a:effectLst/>
                        </a:rPr>
                        <a:t>Jedn. miary</a:t>
                      </a:r>
                      <a:endParaRPr lang="pl-PL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1" u="none" strike="noStrike" dirty="0">
                          <a:effectLst/>
                        </a:rPr>
                        <a:t>Liczba</a:t>
                      </a:r>
                    </a:p>
                    <a:p>
                      <a:pPr algn="ctr" fontAlgn="b"/>
                      <a:r>
                        <a:rPr lang="pl-PL" sz="1050" b="1" u="none" strike="noStrike" dirty="0">
                          <a:effectLst/>
                        </a:rPr>
                        <a:t>podanych </a:t>
                      </a:r>
                      <a:r>
                        <a:rPr lang="pl-PL" sz="1050" b="1" u="none" strike="noStrike" dirty="0" err="1">
                          <a:effectLst/>
                        </a:rPr>
                        <a:t>jedn</a:t>
                      </a:r>
                      <a:r>
                        <a:rPr lang="pl-PL" sz="1050" b="1" u="none" strike="noStrike" dirty="0">
                          <a:effectLst/>
                        </a:rPr>
                        <a:t> miary</a:t>
                      </a:r>
                      <a:endParaRPr lang="pl-PL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1" u="none" strike="noStrike" dirty="0">
                          <a:effectLst/>
                        </a:rPr>
                        <a:t>Cena</a:t>
                      </a:r>
                      <a:r>
                        <a:rPr lang="pl-PL" sz="1050" b="1" u="none" strike="noStrike" baseline="0" dirty="0">
                          <a:effectLst/>
                        </a:rPr>
                        <a:t> </a:t>
                      </a:r>
                      <a:r>
                        <a:rPr lang="pl-PL" sz="1050" b="1" u="none" strike="noStrike" dirty="0">
                          <a:effectLst/>
                        </a:rPr>
                        <a:t>jedn.</a:t>
                      </a:r>
                      <a:endParaRPr lang="pl-PL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1" u="none" strike="noStrike" dirty="0">
                          <a:effectLst/>
                        </a:rPr>
                        <a:t>Koszt</a:t>
                      </a:r>
                      <a:endParaRPr lang="pl-PL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521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1/3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 err="1">
                          <a:effectLst/>
                        </a:rPr>
                        <a:t>Biofuroksym</a:t>
                      </a:r>
                      <a:r>
                        <a:rPr lang="pl-PL" sz="1050" u="none" strike="noStrike" dirty="0">
                          <a:effectLst/>
                        </a:rPr>
                        <a:t>   </a:t>
                      </a:r>
                      <a:r>
                        <a:rPr lang="pl-PL" sz="1050" u="none" strike="noStrike" dirty="0" err="1">
                          <a:effectLst/>
                        </a:rPr>
                        <a:t>inj</a:t>
                      </a:r>
                      <a:r>
                        <a:rPr lang="pl-PL" sz="1050" u="none" strike="noStrike" dirty="0">
                          <a:effectLst/>
                        </a:rPr>
                        <a:t>. 1,5 G [x1 FIOL.]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>
                          <a:effectLst/>
                        </a:rPr>
                        <a:t>fiol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1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3,31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3,31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694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1/3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u="none" strike="noStrike" dirty="0">
                          <a:effectLst/>
                        </a:rPr>
                        <a:t>Fentanyl   inj. 0,05 MG/1 ML [x50 AMP. Po 2 ML]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>
                          <a:effectLst/>
                        </a:rPr>
                        <a:t>amp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>
                          <a:effectLst/>
                        </a:rPr>
                        <a:t>1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>
                          <a:effectLst/>
                        </a:rPr>
                        <a:t>1,15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>
                          <a:effectLst/>
                        </a:rPr>
                        <a:t>1,15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694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1/3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 err="1">
                          <a:effectLst/>
                        </a:rPr>
                        <a:t>Lignocainum</a:t>
                      </a:r>
                      <a:r>
                        <a:rPr lang="pl-PL" sz="1050" u="none" strike="noStrike" dirty="0">
                          <a:effectLst/>
                        </a:rPr>
                        <a:t> </a:t>
                      </a:r>
                      <a:r>
                        <a:rPr lang="pl-PL" sz="1050" u="none" strike="noStrike" dirty="0" err="1">
                          <a:effectLst/>
                        </a:rPr>
                        <a:t>hydrochlor</a:t>
                      </a:r>
                      <a:r>
                        <a:rPr lang="pl-PL" sz="1050" u="none" strike="noStrike" dirty="0">
                          <a:effectLst/>
                        </a:rPr>
                        <a:t>. 1%   </a:t>
                      </a:r>
                      <a:r>
                        <a:rPr lang="pl-PL" sz="1050" u="none" strike="noStrike" dirty="0" err="1">
                          <a:effectLst/>
                        </a:rPr>
                        <a:t>inj</a:t>
                      </a:r>
                      <a:r>
                        <a:rPr lang="pl-PL" sz="1050" u="none" strike="noStrike" dirty="0">
                          <a:effectLst/>
                        </a:rPr>
                        <a:t>. 20 ML [x5 FIOL.]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fiol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2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4,52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9,04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4694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1/3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u="none" strike="noStrike" dirty="0">
                          <a:effectLst/>
                        </a:rPr>
                        <a:t>MANUSAN NAKRĘTKA   PŁYN 4% [x500 ML]</a:t>
                      </a:r>
                      <a:endParaRPr lang="fi-FI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op</a:t>
                      </a:r>
                      <a:endParaRPr lang="pl-PL" sz="105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50</a:t>
                      </a:r>
                      <a:endParaRPr lang="pl-PL" sz="105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>
                          <a:effectLst/>
                        </a:rPr>
                        <a:t>14,2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710</a:t>
                      </a:r>
                      <a:endParaRPr lang="pl-PL" sz="105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521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1/3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 err="1">
                          <a:effectLst/>
                        </a:rPr>
                        <a:t>Midanium</a:t>
                      </a:r>
                      <a:r>
                        <a:rPr lang="pl-PL" sz="1050" u="none" strike="noStrike" dirty="0">
                          <a:effectLst/>
                        </a:rPr>
                        <a:t>   </a:t>
                      </a:r>
                      <a:r>
                        <a:rPr lang="pl-PL" sz="1050" u="none" strike="noStrike" dirty="0" err="1">
                          <a:effectLst/>
                        </a:rPr>
                        <a:t>inj</a:t>
                      </a:r>
                      <a:r>
                        <a:rPr lang="pl-PL" sz="1050" u="none" strike="noStrike" dirty="0">
                          <a:effectLst/>
                        </a:rPr>
                        <a:t>. 0,005 G/5 ML [x10 AMP.]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>
                          <a:effectLst/>
                        </a:rPr>
                        <a:t>amp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>
                          <a:effectLst/>
                        </a:rPr>
                        <a:t>1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>
                          <a:effectLst/>
                        </a:rPr>
                        <a:t>2,42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2,42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4694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1/3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50" u="none" strike="noStrike" dirty="0">
                          <a:effectLst/>
                        </a:rPr>
                        <a:t>Płyn ringera   inj. 500 ML [x500 ML - KABIPACK]</a:t>
                      </a:r>
                      <a:endParaRPr lang="sv-S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 err="1">
                          <a:effectLst/>
                        </a:rPr>
                        <a:t>op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>
                          <a:effectLst/>
                        </a:rPr>
                        <a:t>1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>
                          <a:effectLst/>
                        </a:rPr>
                        <a:t>2,08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>
                          <a:effectLst/>
                        </a:rPr>
                        <a:t>2,08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5868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1/3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Płyn </a:t>
                      </a:r>
                      <a:r>
                        <a:rPr lang="pl-PL" sz="1050" u="none" strike="noStrike" dirty="0" err="1">
                          <a:effectLst/>
                        </a:rPr>
                        <a:t>wieloelektr</a:t>
                      </a:r>
                      <a:r>
                        <a:rPr lang="pl-PL" sz="1050" u="none" strike="noStrike" dirty="0">
                          <a:effectLst/>
                        </a:rPr>
                        <a:t>. </a:t>
                      </a:r>
                      <a:r>
                        <a:rPr lang="pl-PL" sz="1050" u="none" strike="noStrike" dirty="0" err="1">
                          <a:effectLst/>
                        </a:rPr>
                        <a:t>Optilyte</a:t>
                      </a:r>
                      <a:r>
                        <a:rPr lang="pl-PL" sz="1050" u="none" strike="noStrike" dirty="0">
                          <a:effectLst/>
                        </a:rPr>
                        <a:t>   </a:t>
                      </a:r>
                      <a:r>
                        <a:rPr lang="pl-PL" sz="1050" u="none" strike="noStrike" dirty="0" err="1">
                          <a:effectLst/>
                        </a:rPr>
                        <a:t>inj</a:t>
                      </a:r>
                      <a:r>
                        <a:rPr lang="pl-PL" sz="1050" u="none" strike="noStrike" dirty="0">
                          <a:effectLst/>
                        </a:rPr>
                        <a:t>. 500 ML [x500 ML KABIPACK]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 err="1">
                          <a:effectLst/>
                        </a:rPr>
                        <a:t>op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1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2,11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2,11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0" dirty="0">
                <a:solidFill>
                  <a:srgbClr val="177291"/>
                </a:solidFill>
              </a:rPr>
              <a:t>Weryfikacja jakościowa – grupa H84</a:t>
            </a:r>
            <a:br>
              <a:rPr lang="pl-PL" i="0" dirty="0">
                <a:solidFill>
                  <a:srgbClr val="177291"/>
                </a:solidFill>
              </a:rPr>
            </a:br>
            <a:r>
              <a:rPr lang="pl-PL" i="0" dirty="0">
                <a:solidFill>
                  <a:srgbClr val="177291"/>
                </a:solidFill>
              </a:rPr>
              <a:t>przykład 2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879136"/>
              </p:ext>
            </p:extLst>
          </p:nvPr>
        </p:nvGraphicFramePr>
        <p:xfrm>
          <a:off x="340831" y="4830218"/>
          <a:ext cx="2980557" cy="7368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35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351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9351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4935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 err="1">
                          <a:effectLst/>
                          <a:latin typeface="+mn-lt"/>
                        </a:rPr>
                        <a:t>suma_pl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35" marR="6135" marT="613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 err="1">
                          <a:effectLst/>
                          <a:latin typeface="+mn-lt"/>
                        </a:rPr>
                        <a:t>suma_wm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35" marR="6135" marT="613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 err="1">
                          <a:effectLst/>
                          <a:latin typeface="+mn-lt"/>
                        </a:rPr>
                        <a:t>suma_pr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35" marR="6135" marT="613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753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latin typeface="+mn-lt"/>
                        </a:rPr>
                        <a:t>730,11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35" marR="6135" marT="613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latin typeface="+mn-lt"/>
                        </a:rPr>
                        <a:t>8,68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35" marR="6135" marT="613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latin typeface="+mn-lt"/>
                        </a:rPr>
                        <a:t>961,23</a:t>
                      </a:r>
                    </a:p>
                  </a:txBody>
                  <a:tcPr marL="6135" marR="6135" marT="613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617486"/>
              </p:ext>
            </p:extLst>
          </p:nvPr>
        </p:nvGraphicFramePr>
        <p:xfrm>
          <a:off x="340831" y="5793912"/>
          <a:ext cx="2973606" cy="8754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12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120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9120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6157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 err="1">
                          <a:effectLst/>
                          <a:latin typeface="+mn-lt"/>
                        </a:rPr>
                        <a:t>suma_pl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0" marR="7030" marT="703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 err="1">
                          <a:effectLst/>
                          <a:latin typeface="+mn-lt"/>
                        </a:rPr>
                        <a:t>suma_wm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0" marR="7030" marT="703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 err="1">
                          <a:effectLst/>
                          <a:latin typeface="+mn-lt"/>
                        </a:rPr>
                        <a:t>suma_pr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0" marR="7030" marT="703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387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latin typeface="+mn-lt"/>
                        </a:rPr>
                        <a:t>21,53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0" marR="7030" marT="703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latin typeface="+mn-lt"/>
                        </a:rPr>
                        <a:t>8,68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0" marR="7030" marT="703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latin typeface="+mn-lt"/>
                        </a:rPr>
                        <a:t>961,23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0" marR="7030" marT="703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80726"/>
              </p:ext>
            </p:extLst>
          </p:nvPr>
        </p:nvGraphicFramePr>
        <p:xfrm>
          <a:off x="7884368" y="1556792"/>
          <a:ext cx="1043608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55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8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158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1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186,04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58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1/1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35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58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1/2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36,83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58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1/3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730,11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58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1/4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108,17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158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1/5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59,4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662372"/>
              </p:ext>
            </p:extLst>
          </p:nvPr>
        </p:nvGraphicFramePr>
        <p:xfrm>
          <a:off x="7884368" y="2748621"/>
          <a:ext cx="1043608" cy="167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96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39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1164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Średnia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1" u="none" strike="noStrike" dirty="0">
                          <a:effectLst/>
                        </a:rPr>
                        <a:t>149,70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pole tekstowe 9"/>
          <p:cNvSpPr txBox="1"/>
          <p:nvPr/>
        </p:nvSpPr>
        <p:spPr>
          <a:xfrm>
            <a:off x="7332506" y="1218238"/>
            <a:ext cx="2147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/>
              <a:t>Suma z PL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7884368" y="2059712"/>
            <a:ext cx="1043608" cy="1676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3799199" y="5051267"/>
            <a:ext cx="772801" cy="343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/>
              <a:t>Przed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3794210" y="5950110"/>
            <a:ext cx="772801" cy="343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/>
              <a:t>Po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340831" y="5157192"/>
            <a:ext cx="990809" cy="4320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rostokąt 14"/>
          <p:cNvSpPr/>
          <p:nvPr/>
        </p:nvSpPr>
        <p:spPr>
          <a:xfrm>
            <a:off x="340831" y="6122026"/>
            <a:ext cx="990809" cy="47532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120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/>
      <p:bldP spid="13" grpId="0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7914600"/>
              </p:ext>
            </p:extLst>
          </p:nvPr>
        </p:nvGraphicFramePr>
        <p:xfrm>
          <a:off x="467544" y="1700808"/>
          <a:ext cx="8172906" cy="24562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268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908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347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6562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6985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6163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6163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61633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86409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1" u="none" strike="noStrike" dirty="0">
                          <a:effectLst/>
                        </a:rPr>
                        <a:t>Nazwa</a:t>
                      </a:r>
                      <a:r>
                        <a:rPr lang="pl-PL" sz="1050" b="1" u="none" strike="noStrike" baseline="0" dirty="0">
                          <a:effectLst/>
                        </a:rPr>
                        <a:t> </a:t>
                      </a:r>
                      <a:r>
                        <a:rPr lang="pl-PL" sz="1050" b="1" u="none" strike="noStrike" dirty="0" err="1">
                          <a:effectLst/>
                        </a:rPr>
                        <a:t>pl</a:t>
                      </a:r>
                      <a:endParaRPr lang="pl-PL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1" u="none" strike="noStrike" dirty="0">
                          <a:effectLst/>
                        </a:rPr>
                        <a:t>Jedn. miary</a:t>
                      </a:r>
                      <a:endParaRPr lang="pl-PL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1" u="none" strike="noStrike" dirty="0">
                          <a:effectLst/>
                        </a:rPr>
                        <a:t>Liczba</a:t>
                      </a:r>
                      <a:r>
                        <a:rPr lang="pl-PL" sz="1050" b="1" u="none" strike="noStrike" baseline="0" dirty="0">
                          <a:effectLst/>
                        </a:rPr>
                        <a:t> </a:t>
                      </a:r>
                      <a:r>
                        <a:rPr lang="pl-PL" sz="1050" b="1" u="none" strike="noStrike" dirty="0">
                          <a:effectLst/>
                        </a:rPr>
                        <a:t>podanych jedn. miary</a:t>
                      </a:r>
                      <a:endParaRPr lang="pl-PL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1" u="none" strike="noStrike" dirty="0">
                          <a:effectLst/>
                        </a:rPr>
                        <a:t>Cena</a:t>
                      </a:r>
                      <a:r>
                        <a:rPr lang="pl-PL" sz="1050" b="1" u="none" strike="noStrike" baseline="0" dirty="0">
                          <a:effectLst/>
                        </a:rPr>
                        <a:t> </a:t>
                      </a:r>
                      <a:r>
                        <a:rPr lang="pl-PL" sz="1050" b="1" u="none" strike="noStrike" dirty="0">
                          <a:effectLst/>
                        </a:rPr>
                        <a:t>jedn.</a:t>
                      </a:r>
                      <a:endParaRPr lang="pl-PL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1" u="none" strike="noStrike" dirty="0">
                          <a:effectLst/>
                        </a:rPr>
                        <a:t>Koszt </a:t>
                      </a:r>
                      <a:r>
                        <a:rPr lang="pl-PL" sz="1050" b="1" u="none" strike="noStrike" dirty="0" err="1">
                          <a:effectLst/>
                        </a:rPr>
                        <a:t>pl</a:t>
                      </a:r>
                      <a:endParaRPr lang="pl-PL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1" u="none" strike="noStrike" dirty="0">
                          <a:effectLst/>
                        </a:rPr>
                        <a:t>Suma</a:t>
                      </a:r>
                      <a:r>
                        <a:rPr lang="pl-PL" sz="1050" b="1" u="none" strike="noStrike" baseline="0" dirty="0">
                          <a:effectLst/>
                        </a:rPr>
                        <a:t> </a:t>
                      </a:r>
                      <a:r>
                        <a:rPr lang="pl-PL" sz="1050" b="1" u="none" strike="noStrike" dirty="0" err="1">
                          <a:effectLst/>
                        </a:rPr>
                        <a:t>pl</a:t>
                      </a:r>
                      <a:endParaRPr lang="pl-PL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Liczba</a:t>
                      </a:r>
                      <a:r>
                        <a:rPr lang="pl-PL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wierszy</a:t>
                      </a:r>
                      <a:endParaRPr lang="pl-PL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u="none" strike="noStrike" dirty="0">
                          <a:effectLst/>
                        </a:rPr>
                        <a:t>SUPRANE 240 ML WYKAZ A   PŁYN 240 ML [x1 FLAK.]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1" u="none" strike="noStrike" dirty="0">
                          <a:effectLst/>
                        </a:rPr>
                        <a:t>FL</a:t>
                      </a:r>
                      <a:endParaRPr lang="pl-PL" sz="105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1" u="none" strike="noStrike">
                          <a:effectLst/>
                        </a:rPr>
                        <a:t>60</a:t>
                      </a:r>
                      <a:endParaRPr lang="pl-PL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7,45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>
                          <a:effectLst/>
                        </a:rPr>
                        <a:t>447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448,16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99,74%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u="none" strike="noStrike" dirty="0">
                          <a:effectLst/>
                        </a:rPr>
                        <a:t>SUPRANE 240 ML WYKAZ A   PŁYN 240 ML [x1 FLAK.]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1" u="none" strike="noStrike" dirty="0">
                          <a:effectLst/>
                        </a:rPr>
                        <a:t>FL</a:t>
                      </a:r>
                      <a:endParaRPr lang="pl-PL" sz="105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1" u="none" strike="noStrike" dirty="0">
                          <a:effectLst/>
                        </a:rPr>
                        <a:t>60</a:t>
                      </a:r>
                      <a:endParaRPr lang="pl-PL" sz="105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7,45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447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458,3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97,53%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00089"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u="none" strike="noStrike" dirty="0">
                          <a:effectLst/>
                        </a:rPr>
                        <a:t>FORMALDEHYD BUFOROWANY 4% 1L (GOTOWY)   ROZTWÓR 4% [x1 L]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1" u="none" strike="noStrike" dirty="0" err="1">
                          <a:effectLst/>
                        </a:rPr>
                        <a:t>op</a:t>
                      </a:r>
                      <a:endParaRPr lang="pl-PL" sz="105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1" u="none" strike="noStrike" dirty="0">
                          <a:effectLst/>
                        </a:rPr>
                        <a:t>1000</a:t>
                      </a:r>
                      <a:endParaRPr lang="pl-PL" sz="105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0,14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140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142,8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98,03%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0" dirty="0">
                <a:solidFill>
                  <a:srgbClr val="177291"/>
                </a:solidFill>
              </a:rPr>
              <a:t>Weryfikacja jakościowa – grupa H84</a:t>
            </a:r>
            <a:br>
              <a:rPr lang="pl-PL" i="0" dirty="0">
                <a:solidFill>
                  <a:srgbClr val="177291"/>
                </a:solidFill>
              </a:rPr>
            </a:br>
            <a:r>
              <a:rPr lang="pl-PL" i="0" dirty="0">
                <a:solidFill>
                  <a:srgbClr val="177291"/>
                </a:solidFill>
              </a:rPr>
              <a:t>przykład 3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6468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5252635"/>
              </p:ext>
            </p:extLst>
          </p:nvPr>
        </p:nvGraphicFramePr>
        <p:xfrm>
          <a:off x="323528" y="1535306"/>
          <a:ext cx="1512168" cy="304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7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128,8921034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7/1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240,1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7/2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228,8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7/3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1,08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7/4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1,33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7/5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851,78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7/6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78,18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7/7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63,732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7/8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15,97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7/9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7/10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20,32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7/11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15,49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7/12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1,14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7/13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42,17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7/14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38,82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7/15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0,05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0" dirty="0">
                <a:solidFill>
                  <a:srgbClr val="177291"/>
                </a:solidFill>
              </a:rPr>
              <a:t>Weryfikacja jakościowa – grupa H84</a:t>
            </a:r>
            <a:br>
              <a:rPr lang="pl-PL" i="0" dirty="0">
                <a:solidFill>
                  <a:srgbClr val="177291"/>
                </a:solidFill>
              </a:rPr>
            </a:br>
            <a:r>
              <a:rPr lang="pl-PL" i="0" dirty="0">
                <a:solidFill>
                  <a:srgbClr val="177291"/>
                </a:solidFill>
              </a:rPr>
              <a:t>przykład 4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251520" y="1196752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/>
              <a:t>Suma z WM</a:t>
            </a:r>
            <a:endParaRPr lang="pl-PL" b="1" dirty="0"/>
          </a:p>
        </p:txBody>
      </p:sp>
      <p:graphicFrame>
        <p:nvGraphicFramePr>
          <p:cNvPr id="6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0380798"/>
              </p:ext>
            </p:extLst>
          </p:nvPr>
        </p:nvGraphicFramePr>
        <p:xfrm>
          <a:off x="1979712" y="1124745"/>
          <a:ext cx="6804249" cy="56807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746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40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164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2419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1643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1187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4657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465615"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 err="1">
                          <a:effectLst/>
                        </a:rPr>
                        <a:t>nazwa_wm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 err="1">
                          <a:effectLst/>
                        </a:rPr>
                        <a:t>jedn_miary_wm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>
                          <a:effectLst/>
                        </a:rPr>
                        <a:t>LICZBA_ZUZYTYCH_JEDN_MIARY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>
                          <a:effectLst/>
                        </a:rPr>
                        <a:t>KOSZT_JEDNOSTKI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 err="1">
                          <a:effectLst/>
                        </a:rPr>
                        <a:t>cena_jedn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 err="1">
                          <a:effectLst/>
                        </a:rPr>
                        <a:t>koszt_wm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 err="1">
                          <a:effectLst/>
                        </a:rPr>
                        <a:t>suma_wm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BUTELKA REDON (HARMON.) 250 ML BS 250   BUTELKA 250 ML [x1 SZT.]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szt.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3,78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0,24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1,2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851,78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6246"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DAFILON 3-0 DS 30 75 CM C0935468   NICI CHIRURGICZNE 75 CM + IGŁA DS 30 x1 SZT. [x36 SZT.]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sasz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2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4,24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0,37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0,74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851,78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6246"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FILTR DO RESPIRATORA (HYGROBAC S) 352/5844/19401   FILTR 1 [x1 SZT.]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szt.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10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2,86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0,12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1,2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851,78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IGŁA 0,8 X 40 X 1 SZT.(X 100 SZT.)     x1 SZT. [x100 SZT.]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szt.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12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0,04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851,78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IGŁA 1,2 X 40 X 1 SZT.(X 100 SZT.)     x1 SZT. [x100 SZT.]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szt.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9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0,04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851,78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IGŁA 1,2 X 40 X 1 SZT.(X 100 SZT.)     x1 SZT. [x100 SZT.]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szt.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9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0,04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851,78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IGŁA PRZELEWOWA TRANSOFIX 4090500   IGŁA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szt.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14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1,3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0,06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0,84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851,78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KANIULA DOŻ. 22 G 0,9 X 25 MM NIEBIESKIE   KANIULA 22G [x1 SZT.]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szt.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2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0,76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0,04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0,08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851,78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6246"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KOMPRESY GAZ. 10 X 10 X 1 SZT. ( X 100 SZT.) 13N 8W     x1 SZT. [x100 SZT.]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szt.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50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0,05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851,78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86246"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KOMPRESY GAZ. 10 X 10 X 1 SZT. ( X 100 SZT.) 13N 8W     x1 SZT. [x100 SZT.]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szt.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50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0,05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851,78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KOMPRESY GAZ. JAŁ. 10 X 10 X 40 SZT. Z RTG 17N 12W     [x40 szt.]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szt.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220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6,63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0,24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52,8</a:t>
                      </a:r>
                      <a:endParaRPr lang="pl-PL" sz="7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851,78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KOMPRESY WŁÓKN. JAŁ. 5 X 5 X  5 SZT. 30G 4W     [x5 SZT.]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szt.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44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0,14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851,78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KORECZKI LUER-LOCK 4097076 X  1 SZT.     [x1 SZT.]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szt.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3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0,29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0,01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0,03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851,78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MASKA KRTANIOWA NR 5     [x1 SZT.]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szt.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21,17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1,66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1,66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851,78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MINI SPIKE PLUS   PRZYRZĄD 1 [x1 SZT.]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szt.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3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2,61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0,1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0,3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851,78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86246"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NOVOSYN 3-0 HR 30 70 CM C0068046   NICI CHIRURGICZNE 70 CM + IGŁA HR 30 x1 SASZ. [x36 SASZ.]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sasz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8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7,46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0,41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3,28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851,78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OCTENISEPT 1 L   PŁYN 0,10 G+2,00 G/100 G [x1 L]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FL</a:t>
                      </a:r>
                      <a:endParaRPr lang="pl-PL" sz="7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200</a:t>
                      </a:r>
                      <a:endParaRPr lang="pl-PL" sz="7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44,55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1,95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390</a:t>
                      </a:r>
                      <a:endParaRPr lang="pl-PL" sz="7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851,78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OCTENISEPT 1 L   PŁYN 0,10 G+2,00 G/100 G [x1 L]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FL</a:t>
                      </a:r>
                      <a:endParaRPr lang="pl-PL" sz="7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200</a:t>
                      </a:r>
                      <a:endParaRPr lang="pl-PL" sz="7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44,55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1,95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390</a:t>
                      </a:r>
                      <a:endParaRPr lang="pl-PL" sz="7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851,78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86246"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OMNIFILM 2,5 CM X 5 M( FILMPLAST )   PRZYLEPIEC 5 M X 2,5 CM [x1 SZT.]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szt.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1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1,96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0,09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0,09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851,78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86246"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OPASKA ELASTYCZNA TKANA 10 CM X 5 M   OPASKA ELASTYCZNA 5 M X 10 CM [x1 SZT.]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szt.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8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1,17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0,27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2,16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851,78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86246"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OPASKA ELASTYCZNA TKANA 15 CM X 5 M   OPASKA ELASTYCZNA 5 M X 15 CM [x1 SZT.]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szt.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2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1,71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0,07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0,14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851,78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OSTRZA WYMIENNE NR 11 X 1 SZT. ( X 100 SZT.)     x1 SZT. [x100 SZT.]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szt.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0,32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0,02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0,16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851,78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PRZYRZĄD DO PRZET. PŁYNÓW   PRZYRZĄD 1 SZT [x1 SZT.]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szt.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0,6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0,01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0,05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851,78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PRZYRZĄD DO PRZET. PŁYNÓW   PRZYRZĄD 1 SZT [x1 SZT.]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szt.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0,6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0,01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0,05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851,78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RĘKAWICE CHIR. ORTOP. LATEKSOWE JAŁ. 7,5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PARA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6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2,59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0,15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0,9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851,78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RĘKAWICE CHIR. ORTOP. LATEKSOWE JAŁ. 7.0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PARA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14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2,59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0,13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1,82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851,78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RĘKAWICE STERIL. NR  7   RĘKAWICE NR 7 [x1 PARA]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PARA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2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0,75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0,04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0,08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851,78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7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RĘKAWICE STERIL. NR  7   RĘKAWICE NR 7 [x1 PARA]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PARA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2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0,75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0,04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0,08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851,78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8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RĘKAWICE STERIL. NR  7,5   RĘKAWICE NR 7,5 [x1 PARA]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PARA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7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0,75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0,04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0,28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851,78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9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ROLTA-SOFT 10 CM X 3 M   PODKŁAD 3 M X 10 CM [x1 SZT.]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szt.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8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0,66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0,08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0,64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851,78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30"/>
                  </a:ext>
                </a:extLst>
              </a:tr>
              <a:tr h="186246"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SIATKA OPATRUNKOWA  P4 X 10 M(25 M) (UDO,GŁOWA)   OPATRUNEK  [x1 SZT.]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szt.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2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26,89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1,3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2,6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851,78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31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STRZYKAWKA 1-RAZ.JAŁ.NIEPIROG. 5 ML   STRZYKAWKA 5 ML [x1 SZT.]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szt.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11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0,08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0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0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851,78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32"/>
                  </a:ext>
                </a:extLst>
              </a:tr>
              <a:tr h="163754"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STRZYKAWKA 1-RAZ.JAŁ.NIEPIROG.20 ML   STRZYKAWKA 20 ML [x1 SZT.]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szt.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0,18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0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0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851,78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33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ZAWÓR JEDNOKIER. DO SYS.ZAM.ZASTAWKA/397019   ZAWÓR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szt.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6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>
                          <a:effectLst/>
                        </a:rPr>
                        <a:t>2,86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0,1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0,6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851,78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34"/>
                  </a:ext>
                </a:extLst>
              </a:tr>
            </a:tbl>
          </a:graphicData>
        </a:graphic>
      </p:graphicFrame>
      <p:sp>
        <p:nvSpPr>
          <p:cNvPr id="7" name="Prostokąt 6"/>
          <p:cNvSpPr/>
          <p:nvPr/>
        </p:nvSpPr>
        <p:spPr>
          <a:xfrm>
            <a:off x="323528" y="2492896"/>
            <a:ext cx="1512168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69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7138988" cy="562074"/>
          </a:xfrm>
        </p:spPr>
        <p:txBody>
          <a:bodyPr/>
          <a:lstStyle/>
          <a:p>
            <a:r>
              <a:rPr lang="pl-PL" i="0" dirty="0">
                <a:solidFill>
                  <a:srgbClr val="177291"/>
                </a:solidFill>
              </a:rPr>
              <a:t>Weryfikacja jakościowa – grupa H84</a:t>
            </a:r>
            <a:br>
              <a:rPr lang="pl-PL" i="0" dirty="0">
                <a:solidFill>
                  <a:srgbClr val="177291"/>
                </a:solidFill>
              </a:rPr>
            </a:br>
            <a:r>
              <a:rPr lang="pl-PL" i="0" dirty="0">
                <a:solidFill>
                  <a:srgbClr val="177291"/>
                </a:solidFill>
              </a:rPr>
              <a:t>przykład 4 cd.</a:t>
            </a:r>
            <a:endParaRPr lang="pl-PL" dirty="0"/>
          </a:p>
        </p:txBody>
      </p:sp>
      <p:graphicFrame>
        <p:nvGraphicFramePr>
          <p:cNvPr id="6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8499221"/>
              </p:ext>
            </p:extLst>
          </p:nvPr>
        </p:nvGraphicFramePr>
        <p:xfrm>
          <a:off x="-1" y="950369"/>
          <a:ext cx="9144000" cy="59113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039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90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5963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0761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596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8788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3452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461541"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 err="1">
                          <a:effectLst/>
                        </a:rPr>
                        <a:t>Nazwa_wm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 err="1">
                          <a:effectLst/>
                        </a:rPr>
                        <a:t>Jedn_miary_wm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 err="1">
                          <a:effectLst/>
                        </a:rPr>
                        <a:t>Liczba_zuzytych_jedn_miary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 err="1">
                          <a:effectLst/>
                        </a:rPr>
                        <a:t>Koszt_jednostki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 err="1">
                          <a:effectLst/>
                        </a:rPr>
                        <a:t>Cena_jedn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 err="1">
                          <a:effectLst/>
                        </a:rPr>
                        <a:t>Koszt_wm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 err="1">
                          <a:effectLst/>
                        </a:rPr>
                        <a:t>Suma_wm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7049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effectLst/>
                        </a:rPr>
                        <a:t>BUTELKA REDON (HARMON.) 250 ML BS 250   BUTELKA 250 ML [x1 SZT.]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>
                          <a:effectLst/>
                        </a:rPr>
                        <a:t>szt.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5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effectLst/>
                        </a:rPr>
                        <a:t>3,78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effectLst/>
                        </a:rPr>
                        <a:t>0,24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effectLst/>
                        </a:rPr>
                        <a:t>1,2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effectLst/>
                        </a:rPr>
                        <a:t>851,78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4097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effectLst/>
                        </a:rPr>
                        <a:t>DAFILON 3-0 DS 30 75 CM C0935468   NICI CHIRURGICZNE 75 CM + IGŁA DS 30 x1 SZT. [x36 SZT.]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>
                          <a:effectLst/>
                        </a:rPr>
                        <a:t>sasz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2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4,24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0,37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0,74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851,78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4698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effectLst/>
                        </a:rPr>
                        <a:t>FILTR DO RESPIRATORA (HYGROBAC S) 352/5844/19401   FILTR 1 [x1 SZT.]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>
                          <a:effectLst/>
                        </a:rPr>
                        <a:t>szt.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10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2,86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0,12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1,2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851,78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7049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IGŁA 0,8 X 40 X 1 SZT.(X 100 SZT.)     x1 SZT. [x100 SZT.]</a:t>
                      </a:r>
                      <a:endParaRPr lang="pl-PL" sz="9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szt.</a:t>
                      </a:r>
                      <a:endParaRPr lang="pl-PL" sz="900" b="0" i="0" u="none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12</a:t>
                      </a:r>
                      <a:endParaRPr lang="pl-PL" sz="900" b="0" i="0" u="none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0,04</a:t>
                      </a:r>
                      <a:endParaRPr lang="pl-PL" sz="900" b="0" i="0" u="none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pl-PL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pl-PL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851,78</a:t>
                      </a:r>
                      <a:endParaRPr lang="pl-PL" sz="900" b="0" i="0" u="none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37049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IGŁA 1,2 X 40 X 1 SZT.(X 100 SZT.)     x1 SZT. [x100 SZT.]</a:t>
                      </a:r>
                      <a:endParaRPr lang="pl-PL" sz="9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szt.</a:t>
                      </a:r>
                      <a:endParaRPr lang="pl-PL" sz="900" b="0" i="0" u="none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</a:t>
                      </a:r>
                      <a:endParaRPr lang="pl-PL" sz="900" b="0" i="0" u="none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0,04</a:t>
                      </a:r>
                      <a:endParaRPr lang="pl-PL" sz="900" b="0" i="0" u="none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pl-PL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pl-PL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851,78</a:t>
                      </a:r>
                      <a:endParaRPr lang="pl-PL" sz="900" b="0" i="0" u="none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37049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IGŁA 1,2 X 40 X 1 SZT.(X 100 SZT.)     x1 SZT. [x100 SZT.]</a:t>
                      </a:r>
                      <a:endParaRPr lang="pl-PL" sz="9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szt.</a:t>
                      </a:r>
                      <a:endParaRPr lang="pl-PL" sz="9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9</a:t>
                      </a:r>
                      <a:endParaRPr lang="pl-PL" sz="9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0,04</a:t>
                      </a:r>
                      <a:endParaRPr lang="pl-PL" sz="9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pl-PL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pl-PL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851,78</a:t>
                      </a:r>
                      <a:endParaRPr lang="pl-PL" sz="9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37049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effectLst/>
                        </a:rPr>
                        <a:t>IGŁA PRZELEWOWA TRANSOFIX 4090500   IGŁA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>
                          <a:effectLst/>
                        </a:rPr>
                        <a:t>szt.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14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1,3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0,06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effectLst/>
                        </a:rPr>
                        <a:t>0,84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effectLst/>
                        </a:rPr>
                        <a:t>851,78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37049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effectLst/>
                        </a:rPr>
                        <a:t>KANIULA DOŻ. 22 G 0,9 X 25 MM NIEBIESKIE   KANIULA 22G [x1 SZT.]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>
                          <a:effectLst/>
                        </a:rPr>
                        <a:t>szt.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2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0,76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0,04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0,08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851,78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4698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KOMPRESY GAZ. 10 X 10 X 1 SZT. ( X 100 SZT.) 13N 8W     x1 SZT. [x100 SZT.]</a:t>
                      </a:r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szt.</a:t>
                      </a:r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0,05</a:t>
                      </a:r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pl-PL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pl-PL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851,78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84698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KOMPRESY GAZ. 10 X 10 X 1 SZT. ( X 100 SZT.) 13N 8W     x1 SZT. [x100 SZT.]</a:t>
                      </a:r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szt.</a:t>
                      </a:r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0,05</a:t>
                      </a:r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pl-PL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pl-PL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effectLst/>
                        </a:rPr>
                        <a:t>851,78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37049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effectLst/>
                        </a:rPr>
                        <a:t>KOMPRESY GAZ. JAŁ. 10 X 10 X 40 SZT. Z RTG 17N 12W     [x40 szt.]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>
                          <a:effectLst/>
                        </a:rPr>
                        <a:t>szt.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220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effectLst/>
                        </a:rPr>
                        <a:t>6,63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effectLst/>
                        </a:rPr>
                        <a:t>0,24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effectLst/>
                        </a:rPr>
                        <a:t>52,8</a:t>
                      </a:r>
                      <a:endParaRPr lang="pl-PL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851,78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37049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KOMPRESY WŁÓKN. JAŁ. 5 X 5 X  5 SZT. 30G 4W     [x5 SZT.]</a:t>
                      </a:r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szt.</a:t>
                      </a:r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0,14</a:t>
                      </a:r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pl-PL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pl-PL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851,78</a:t>
                      </a:r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37049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effectLst/>
                        </a:rPr>
                        <a:t>KORECZKI LUER-LOCK 4097076 X  1 SZT.     [x1 SZT.]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>
                          <a:effectLst/>
                        </a:rPr>
                        <a:t>szt.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3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0,29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0,01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0,03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851,78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37049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effectLst/>
                        </a:rPr>
                        <a:t>MASKA KRTANIOWA NR 5     [x1 SZT.]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>
                          <a:effectLst/>
                        </a:rPr>
                        <a:t>szt.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1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21,17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1,66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1,66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effectLst/>
                        </a:rPr>
                        <a:t>851,78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37049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effectLst/>
                        </a:rPr>
                        <a:t>MINI SPIKE PLUS   PRZYRZĄD 1 [x1 SZT.]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>
                          <a:effectLst/>
                        </a:rPr>
                        <a:t>szt.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3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2,61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0,1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0,3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851,78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74097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effectLst/>
                        </a:rPr>
                        <a:t>NOVOSYN 3-0 HR 30 70 CM C0068046   NICI CHIRURGICZNE 70 CM + IGŁA HR 30 x1 SASZ. [x36 SASZ.]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>
                          <a:effectLst/>
                        </a:rPr>
                        <a:t>sasz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8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7,46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0,41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3,28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851,78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37049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effectLst/>
                        </a:rPr>
                        <a:t>OCTENISEPT 1 L   PŁYN 0,10 G+2,00 G/100 G [x1 L]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FL</a:t>
                      </a:r>
                      <a:endParaRPr lang="pl-PL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200</a:t>
                      </a:r>
                      <a:endParaRPr lang="pl-PL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44,55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1,95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390</a:t>
                      </a:r>
                      <a:endParaRPr lang="pl-PL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effectLst/>
                        </a:rPr>
                        <a:t>851,78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37049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effectLst/>
                        </a:rPr>
                        <a:t>OCTENISEPT 1 L   PŁYN 0,10 G+2,00 G/100 G [x1 L]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FL</a:t>
                      </a:r>
                      <a:endParaRPr lang="pl-PL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200</a:t>
                      </a:r>
                      <a:endParaRPr lang="pl-PL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effectLst/>
                        </a:rPr>
                        <a:t>44,55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effectLst/>
                        </a:rPr>
                        <a:t>1,95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390</a:t>
                      </a:r>
                      <a:endParaRPr lang="pl-PL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effectLst/>
                        </a:rPr>
                        <a:t>851,78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84698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effectLst/>
                        </a:rPr>
                        <a:t>OMNIFILM 2,5 CM X 5 M( FILMPLAST )   PRZYLEPIEC 5 M X 2,5 CM [x1 SZT.]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effectLst/>
                        </a:rPr>
                        <a:t>szt.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effectLst/>
                        </a:rPr>
                        <a:t>1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effectLst/>
                        </a:rPr>
                        <a:t>1,96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effectLst/>
                        </a:rPr>
                        <a:t>0,09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0,09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effectLst/>
                        </a:rPr>
                        <a:t>851,78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74097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effectLst/>
                        </a:rPr>
                        <a:t>OPASKA ELASTYCZNA TKANA 10 CM X 5 M   OPASKA ELASTYCZNA 5 M X 10 CM [x1 SZT.]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>
                          <a:effectLst/>
                        </a:rPr>
                        <a:t>szt.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effectLst/>
                        </a:rPr>
                        <a:t>8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1,17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effectLst/>
                        </a:rPr>
                        <a:t>0,27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effectLst/>
                        </a:rPr>
                        <a:t>2,16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effectLst/>
                        </a:rPr>
                        <a:t>851,78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74097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effectLst/>
                        </a:rPr>
                        <a:t>OPASKA ELASTYCZNA TKANA 15 CM X 5 M   OPASKA ELASTYCZNA 5 M X 15 CM [x1 SZT.]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>
                          <a:effectLst/>
                        </a:rPr>
                        <a:t>szt.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2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1,71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0,07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0,14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851,78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37049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effectLst/>
                        </a:rPr>
                        <a:t>OSTRZA WYMIENNE NR 11 X 1 SZT. ( X 100 SZT.)     x1 SZT. [x100 SZT.]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effectLst/>
                        </a:rPr>
                        <a:t>szt.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8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0,32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0,02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0,16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851,78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137049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effectLst/>
                        </a:rPr>
                        <a:t>PRZYRZĄD DO PRZET. PŁYNÓW   PRZYRZĄD 1 SZT [x1 SZT.]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effectLst/>
                        </a:rPr>
                        <a:t>szt.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5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0,6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0,01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0,05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851,78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37049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effectLst/>
                        </a:rPr>
                        <a:t>PRZYRZĄD DO PRZET. PŁYNÓW   PRZYRZĄD 1 SZT [x1 SZT.]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effectLst/>
                        </a:rPr>
                        <a:t>szt.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5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0,6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0,01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0,05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851,78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137049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>
                          <a:effectLst/>
                        </a:rPr>
                        <a:t>RĘKAWICE CHIR. ORTOP. LATEKSOWE JAŁ. 7,5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effectLst/>
                        </a:rPr>
                        <a:t>PARA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effectLst/>
                        </a:rPr>
                        <a:t>6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2,59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0,15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0,9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851,78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137049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effectLst/>
                        </a:rPr>
                        <a:t>RĘKAWICE CHIR. ORTOP. LATEKSOWE JAŁ. 7.0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effectLst/>
                        </a:rPr>
                        <a:t>PARA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14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effectLst/>
                        </a:rPr>
                        <a:t>2,59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0,13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1,82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851,78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  <a:tr h="137049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effectLst/>
                        </a:rPr>
                        <a:t>RĘKAWICE STERIL. NR  7   RĘKAWICE NR 7 [x1 PARA]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>
                          <a:effectLst/>
                        </a:rPr>
                        <a:t>PARA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effectLst/>
                        </a:rPr>
                        <a:t>2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effectLst/>
                        </a:rPr>
                        <a:t>0,75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0,04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0,08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851,78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7"/>
                  </a:ext>
                </a:extLst>
              </a:tr>
              <a:tr h="137049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effectLst/>
                        </a:rPr>
                        <a:t>RĘKAWICE STERIL. NR  7   RĘKAWICE NR 7 [x1 PARA]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>
                          <a:effectLst/>
                        </a:rPr>
                        <a:t>PARA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2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effectLst/>
                        </a:rPr>
                        <a:t>0,75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effectLst/>
                        </a:rPr>
                        <a:t>0,04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0,08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851,78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8"/>
                  </a:ext>
                </a:extLst>
              </a:tr>
              <a:tr h="137049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>
                          <a:effectLst/>
                        </a:rPr>
                        <a:t>RĘKAWICE STERIL. NR  7,5   RĘKAWICE NR 7,5 [x1 PARA]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effectLst/>
                        </a:rPr>
                        <a:t>PARA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7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effectLst/>
                        </a:rPr>
                        <a:t>0,75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effectLst/>
                        </a:rPr>
                        <a:t>0,04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0,28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851,78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9"/>
                  </a:ext>
                </a:extLst>
              </a:tr>
              <a:tr h="137049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 dirty="0">
                          <a:effectLst/>
                        </a:rPr>
                        <a:t>ROLTA-SOFT 10 CM X 3 M   PODKŁAD 3 M X 10 CM [x1 SZT.]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effectLst/>
                        </a:rPr>
                        <a:t>szt.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8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effectLst/>
                        </a:rPr>
                        <a:t>0,66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effectLst/>
                        </a:rPr>
                        <a:t>0,08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0,64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851,78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30"/>
                  </a:ext>
                </a:extLst>
              </a:tr>
              <a:tr h="184698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effectLst/>
                        </a:rPr>
                        <a:t>SIATKA OPATRUNKOWA  P4 X 10 M(25 M) (UDO,GŁOWA)   OPATRUNEK  [x1 SZT.]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>
                          <a:effectLst/>
                        </a:rPr>
                        <a:t>szt.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effectLst/>
                        </a:rPr>
                        <a:t>2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effectLst/>
                        </a:rPr>
                        <a:t>26,89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1,3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effectLst/>
                        </a:rPr>
                        <a:t>2,6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effectLst/>
                        </a:rPr>
                        <a:t>851,78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31"/>
                  </a:ext>
                </a:extLst>
              </a:tr>
              <a:tr h="137049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STRZYKAWKA 1-RAZ.JAŁ.NIEPIROG. 5 ML   STRZYKAWKA 5 ML [x1 SZT.]</a:t>
                      </a:r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szt.</a:t>
                      </a:r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0,08</a:t>
                      </a:r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pl-PL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pl-PL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851,78</a:t>
                      </a:r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32"/>
                  </a:ext>
                </a:extLst>
              </a:tr>
              <a:tr h="137049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STRZYKAWKA 1-RAZ.JAŁ.NIEPIROG.20 ML   STRZYKAWKA 20 ML [x1 SZT.]</a:t>
                      </a:r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szt.</a:t>
                      </a:r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0,18</a:t>
                      </a:r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pl-PL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pl-PL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851,78</a:t>
                      </a:r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33"/>
                  </a:ext>
                </a:extLst>
              </a:tr>
              <a:tr h="137049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effectLst/>
                        </a:rPr>
                        <a:t>ZAWÓR JEDNOKIER. DO SYS.ZAM.ZASTAWKA/397019   ZAWÓR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effectLst/>
                        </a:rPr>
                        <a:t>szt.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effectLst/>
                        </a:rPr>
                        <a:t>6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effectLst/>
                        </a:rPr>
                        <a:t>2,86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effectLst/>
                        </a:rPr>
                        <a:t>0,1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effectLst/>
                        </a:rPr>
                        <a:t>0,6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dirty="0">
                          <a:effectLst/>
                        </a:rPr>
                        <a:t>851,78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1328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6861006"/>
              </p:ext>
            </p:extLst>
          </p:nvPr>
        </p:nvGraphicFramePr>
        <p:xfrm>
          <a:off x="179512" y="1412776"/>
          <a:ext cx="8517633" cy="12241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360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655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70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1934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3919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6276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0769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68147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Nazwa</a:t>
                      </a:r>
                      <a:r>
                        <a:rPr lang="pl-PL" sz="1100" b="1" u="none" strike="noStrike" baseline="0" dirty="0">
                          <a:effectLst/>
                        </a:rPr>
                        <a:t> </a:t>
                      </a:r>
                      <a:r>
                        <a:rPr lang="pl-PL" sz="1100" b="1" u="none" strike="noStrike" dirty="0" err="1">
                          <a:effectLst/>
                        </a:rPr>
                        <a:t>wm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Jedn.</a:t>
                      </a:r>
                      <a:r>
                        <a:rPr lang="pl-PL" sz="1100" b="1" u="none" strike="noStrike" baseline="0" dirty="0">
                          <a:effectLst/>
                        </a:rPr>
                        <a:t> </a:t>
                      </a:r>
                      <a:r>
                        <a:rPr lang="pl-PL" sz="1100" b="1" u="none" strike="noStrike" dirty="0">
                          <a:effectLst/>
                        </a:rPr>
                        <a:t>miary</a:t>
                      </a:r>
                      <a:r>
                        <a:rPr lang="pl-PL" sz="1100" b="1" u="none" strike="noStrike" baseline="0" dirty="0">
                          <a:effectLst/>
                        </a:rPr>
                        <a:t> </a:t>
                      </a:r>
                      <a:r>
                        <a:rPr lang="pl-PL" sz="1100" b="1" u="none" strike="noStrike" dirty="0" err="1">
                          <a:effectLst/>
                        </a:rPr>
                        <a:t>wm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Liczba</a:t>
                      </a:r>
                      <a:r>
                        <a:rPr lang="pl-PL" sz="1100" b="1" u="none" strike="noStrike" baseline="0" dirty="0">
                          <a:effectLst/>
                        </a:rPr>
                        <a:t> </a:t>
                      </a:r>
                      <a:r>
                        <a:rPr lang="pl-PL" sz="1100" b="1" u="none" strike="noStrike" dirty="0">
                          <a:effectLst/>
                        </a:rPr>
                        <a:t>zużytych jedn. miary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Koszt</a:t>
                      </a:r>
                      <a:r>
                        <a:rPr lang="pl-PL" sz="1100" b="1" u="none" strike="noStrike" baseline="0" dirty="0">
                          <a:effectLst/>
                        </a:rPr>
                        <a:t> </a:t>
                      </a:r>
                      <a:r>
                        <a:rPr lang="pl-PL" sz="1100" b="1" u="none" strike="noStrike" dirty="0">
                          <a:effectLst/>
                        </a:rPr>
                        <a:t>jednostki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Cena jedn.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Koszt </a:t>
                      </a:r>
                      <a:r>
                        <a:rPr lang="pl-PL" sz="1100" b="1" u="none" strike="noStrike" dirty="0" err="1">
                          <a:effectLst/>
                        </a:rPr>
                        <a:t>wm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Suma</a:t>
                      </a:r>
                      <a:r>
                        <a:rPr lang="pl-PL" sz="1100" b="1" u="none" strike="noStrike" baseline="0" dirty="0">
                          <a:effectLst/>
                        </a:rPr>
                        <a:t> </a:t>
                      </a:r>
                      <a:r>
                        <a:rPr lang="pl-PL" sz="1100" b="1" u="none" strike="noStrike" dirty="0" err="1">
                          <a:effectLst/>
                        </a:rPr>
                        <a:t>wm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1923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IGŁA 1,2 X 40 X 1 SZT.(X 100 SZT.)     x1 SZT. [x100 SZT.]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szt.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0,09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0738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STRZYKAWKA 1-RAZ.JAŁ.NIEPIROG.20 ML   STRZYKAWKA 20 ML [x1 SZT.]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szt.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0,19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0" dirty="0">
                <a:solidFill>
                  <a:srgbClr val="177291"/>
                </a:solidFill>
              </a:rPr>
              <a:t>Weryfikacja jakościowa – grupa H84</a:t>
            </a:r>
            <a:br>
              <a:rPr lang="pl-PL" i="0" dirty="0">
                <a:solidFill>
                  <a:srgbClr val="177291"/>
                </a:solidFill>
              </a:rPr>
            </a:br>
            <a:r>
              <a:rPr lang="pl-PL" i="0" dirty="0">
                <a:solidFill>
                  <a:srgbClr val="177291"/>
                </a:solidFill>
              </a:rPr>
              <a:t>przykład 5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244758"/>
              </p:ext>
            </p:extLst>
          </p:nvPr>
        </p:nvGraphicFramePr>
        <p:xfrm>
          <a:off x="179512" y="2768236"/>
          <a:ext cx="6912767" cy="13980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236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80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329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652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299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5289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72747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Nazwa </a:t>
                      </a:r>
                      <a:r>
                        <a:rPr lang="pl-PL" sz="1100" b="1" u="none" strike="noStrike" dirty="0" err="1">
                          <a:effectLst/>
                        </a:rPr>
                        <a:t>pl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Jedn. miary </a:t>
                      </a:r>
                      <a:r>
                        <a:rPr lang="pl-PL" sz="1100" b="1" u="none" strike="noStrike" dirty="0" err="1">
                          <a:effectLst/>
                        </a:rPr>
                        <a:t>pl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Liczba</a:t>
                      </a:r>
                      <a:r>
                        <a:rPr lang="pl-PL" sz="1100" b="1" u="none" strike="noStrike" baseline="0" dirty="0">
                          <a:effectLst/>
                        </a:rPr>
                        <a:t> </a:t>
                      </a:r>
                      <a:r>
                        <a:rPr lang="pl-PL" sz="1100" b="1" u="none" strike="noStrike" dirty="0">
                          <a:effectLst/>
                        </a:rPr>
                        <a:t>podanych</a:t>
                      </a:r>
                      <a:r>
                        <a:rPr lang="pl-PL" sz="1100" b="1" u="none" strike="noStrike" baseline="0" dirty="0">
                          <a:effectLst/>
                        </a:rPr>
                        <a:t> </a:t>
                      </a:r>
                      <a:r>
                        <a:rPr lang="pl-PL" sz="1100" b="1" u="none" strike="noStrike" dirty="0">
                          <a:effectLst/>
                        </a:rPr>
                        <a:t>jedn. miary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Cena jedn.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Koszt</a:t>
                      </a:r>
                      <a:r>
                        <a:rPr lang="pl-PL" sz="1100" b="1" u="none" strike="noStrike" baseline="0" dirty="0">
                          <a:effectLst/>
                        </a:rPr>
                        <a:t> </a:t>
                      </a:r>
                      <a:r>
                        <a:rPr lang="pl-PL" sz="1100" b="1" u="none" strike="noStrike" dirty="0" err="1">
                          <a:effectLst/>
                        </a:rPr>
                        <a:t>pl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Suma </a:t>
                      </a:r>
                      <a:r>
                        <a:rPr lang="pl-PL" sz="1100" b="1" u="none" strike="noStrike" dirty="0" err="1">
                          <a:effectLst/>
                        </a:rPr>
                        <a:t>pl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5553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FENTANYL WZF   INJ. 0,1 MG/2 ML x1 AMP. [x50 AMP.]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AMP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0,04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0,04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0,06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1104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NATRIUM CHLORATUM   INJ. 0,9%/10 ML x1 AMP. POLIETYLEN [x100 AMP. POLIETYLEN]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AMP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0,01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0,02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0,06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051838"/>
              </p:ext>
            </p:extLst>
          </p:nvPr>
        </p:nvGraphicFramePr>
        <p:xfrm>
          <a:off x="179512" y="4313900"/>
          <a:ext cx="7865494" cy="13073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24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523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2509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9562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ICD-9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Nazwa </a:t>
                      </a:r>
                      <a:r>
                        <a:rPr lang="pl-PL" sz="1100" b="1" u="none" strike="noStrike" dirty="0" err="1">
                          <a:effectLst/>
                        </a:rPr>
                        <a:t>pr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Czas</a:t>
                      </a:r>
                      <a:r>
                        <a:rPr lang="pl-PL" sz="1100" b="1" u="none" strike="noStrike" baseline="0" dirty="0">
                          <a:effectLst/>
                        </a:rPr>
                        <a:t> </a:t>
                      </a:r>
                      <a:r>
                        <a:rPr lang="pl-PL" sz="1100" b="1" u="none" strike="noStrike" dirty="0" err="1">
                          <a:effectLst/>
                        </a:rPr>
                        <a:t>pr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 err="1">
                          <a:effectLst/>
                        </a:rPr>
                        <a:t>Avg</a:t>
                      </a:r>
                      <a:r>
                        <a:rPr lang="pl-PL" sz="1100" b="1" u="none" strike="noStrike" baseline="0" dirty="0">
                          <a:effectLst/>
                        </a:rPr>
                        <a:t> </a:t>
                      </a:r>
                      <a:r>
                        <a:rPr lang="pl-PL" sz="1100" b="1" u="none" strike="noStrike" dirty="0">
                          <a:effectLst/>
                        </a:rPr>
                        <a:t>koszt </a:t>
                      </a:r>
                      <a:r>
                        <a:rPr lang="pl-PL" sz="1100" b="1" u="none" strike="noStrike" dirty="0" err="1">
                          <a:effectLst/>
                        </a:rPr>
                        <a:t>cp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89.00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Porada lekarska, konsultacja, asysta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00:15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59,07692308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88.27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Zdjęcie RTG uda/kolana/podudzia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00:15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36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78.617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Usunięcie zewnętrznego – inwazyjnego stabilizatora kości – kość piszczelowa/kość strzałkowa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11:00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9587107"/>
              </p:ext>
            </p:extLst>
          </p:nvPr>
        </p:nvGraphicFramePr>
        <p:xfrm>
          <a:off x="7452320" y="2311788"/>
          <a:ext cx="1512168" cy="304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7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128,8921034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7/1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240,1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7/2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228,8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7/3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1,08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7/4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1,33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7/5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851,78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7/6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78,18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7/7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63,732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7/8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15,97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7/9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7/10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20,32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7/11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15,49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7/12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1,14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7/13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42,17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7/14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38,82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7/15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0,05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9" name="pole tekstowe 8"/>
          <p:cNvSpPr txBox="1"/>
          <p:nvPr/>
        </p:nvSpPr>
        <p:spPr>
          <a:xfrm>
            <a:off x="7380312" y="1973234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/>
              <a:t>Suma z WM</a:t>
            </a:r>
            <a:endParaRPr lang="pl-PL" b="1" dirty="0"/>
          </a:p>
        </p:txBody>
      </p:sp>
      <p:sp>
        <p:nvSpPr>
          <p:cNvPr id="10" name="Prostokąt 9"/>
          <p:cNvSpPr/>
          <p:nvPr/>
        </p:nvSpPr>
        <p:spPr>
          <a:xfrm>
            <a:off x="7452320" y="4041068"/>
            <a:ext cx="1512168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179512" y="5866561"/>
            <a:ext cx="32435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/>
              <a:t>Czas trwania zabiegu!</a:t>
            </a:r>
          </a:p>
        </p:txBody>
      </p:sp>
      <p:sp>
        <p:nvSpPr>
          <p:cNvPr id="13" name="Prostokąt 12"/>
          <p:cNvSpPr/>
          <p:nvPr/>
        </p:nvSpPr>
        <p:spPr>
          <a:xfrm>
            <a:off x="5796136" y="5359788"/>
            <a:ext cx="576064" cy="1574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/>
        </p:nvSpPr>
        <p:spPr>
          <a:xfrm>
            <a:off x="6840252" y="5359788"/>
            <a:ext cx="576064" cy="1574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054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 animBg="1"/>
      <p:bldP spid="10" grpId="1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419565"/>
              </p:ext>
            </p:extLst>
          </p:nvPr>
        </p:nvGraphicFramePr>
        <p:xfrm>
          <a:off x="487264" y="1484784"/>
          <a:ext cx="2026567" cy="12009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97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368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193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effectLst/>
                        </a:rPr>
                        <a:t>Pacjenci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effectLst/>
                        </a:rPr>
                        <a:t>WZROST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9686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ALL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24%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9686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 err="1">
                          <a:effectLst/>
                        </a:rPr>
                        <a:t>ALL_nie_zab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7%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9686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 err="1">
                          <a:effectLst/>
                        </a:rPr>
                        <a:t>ALL_zab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44%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0" dirty="0">
                <a:solidFill>
                  <a:srgbClr val="177291"/>
                </a:solidFill>
              </a:rPr>
              <a:t>Weryfikacja jakościowa – grupy zachowawcze przykład 1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104319"/>
              </p:ext>
            </p:extLst>
          </p:nvPr>
        </p:nvGraphicFramePr>
        <p:xfrm>
          <a:off x="457200" y="2861229"/>
          <a:ext cx="2056631" cy="12241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73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492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6889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effectLst/>
                        </a:rPr>
                        <a:t>Pacjenci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effectLst/>
                        </a:rPr>
                        <a:t>WZROST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721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ALL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33%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721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 err="1">
                          <a:effectLst/>
                        </a:rPr>
                        <a:t>ALL_nie_zab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29%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 err="1">
                          <a:effectLst/>
                        </a:rPr>
                        <a:t>ALL_zab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55%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118452"/>
              </p:ext>
            </p:extLst>
          </p:nvPr>
        </p:nvGraphicFramePr>
        <p:xfrm>
          <a:off x="487264" y="4451504"/>
          <a:ext cx="2026566" cy="13414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97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3685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6166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effectLst/>
                        </a:rPr>
                        <a:t>Pacjenci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effectLst/>
                        </a:rPr>
                        <a:t>WZROST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02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ALL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72%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0698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 err="1">
                          <a:effectLst/>
                        </a:rPr>
                        <a:t>ALL_nie_zab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69%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0698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 err="1">
                          <a:effectLst/>
                        </a:rPr>
                        <a:t>ALL_zab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129%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3275856" y="1484784"/>
            <a:ext cx="46085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Efekt </a:t>
            </a:r>
            <a:r>
              <a:rPr lang="pl-PL" b="1" i="1" dirty="0" err="1"/>
              <a:t>upcodingu</a:t>
            </a:r>
            <a:r>
              <a:rPr lang="pl-PL" b="1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/>
              <a:t>Rozliczanie pacjentów,           u których były wykonywane zabiegi korzystniejszą z finansowego punktu widzenia grupą zachowawczą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/>
              <a:t>&gt; 25% pacjentów</a:t>
            </a:r>
          </a:p>
        </p:txBody>
      </p:sp>
    </p:spTree>
    <p:extLst>
      <p:ext uri="{BB962C8B-B14F-4D97-AF65-F5344CB8AC3E}">
        <p14:creationId xmlns:p14="http://schemas.microsoft.com/office/powerpoint/2010/main" val="4701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K1">
  <a:themeElements>
    <a:clrScheme name="RK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K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K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K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K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K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K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K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K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K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K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K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K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K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16483</TotalTime>
  <Words>4027</Words>
  <Application>Microsoft Office PowerPoint</Application>
  <PresentationFormat>Pokaz na ekranie (4:3)</PresentationFormat>
  <Paragraphs>1859</Paragraphs>
  <Slides>21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RK1</vt:lpstr>
      <vt:lpstr>Projekt niestandardowy</vt:lpstr>
      <vt:lpstr>  Wpływ jakości danych na wartość świadczeń  </vt:lpstr>
      <vt:lpstr>Weryfikacja jakościowa – grupa H84 przykład 1</vt:lpstr>
      <vt:lpstr>Weryfikacja jakościowa – grupa H84 przykład 1 cd.</vt:lpstr>
      <vt:lpstr>Weryfikacja jakościowa – grupa H84 przykład 2</vt:lpstr>
      <vt:lpstr>Weryfikacja jakościowa – grupa H84 przykład 3</vt:lpstr>
      <vt:lpstr>Weryfikacja jakościowa – grupa H84 przykład 4</vt:lpstr>
      <vt:lpstr>Weryfikacja jakościowa – grupa H84 przykład 4 cd.</vt:lpstr>
      <vt:lpstr>Weryfikacja jakościowa – grupa H84 przykład 5</vt:lpstr>
      <vt:lpstr>Weryfikacja jakościowa – grupy zachowawcze przykład 1</vt:lpstr>
      <vt:lpstr>Średni koszt WM -  grupa YY</vt:lpstr>
      <vt:lpstr>Średni koszt WM -  grupa XX</vt:lpstr>
      <vt:lpstr>Średni koszt WM -  grupa XX</vt:lpstr>
      <vt:lpstr>Problem: koszt leków i wyrobów medycznych  w koszcie procedur dla których ustalana jest odrębnie taryfa </vt:lpstr>
      <vt:lpstr>Problem: brak kosztowych wyrobów medycznych w grupach JGP, które wymagają użycia implantów, śrub, płytek etc.</vt:lpstr>
      <vt:lpstr>AOTMiT wystąpiła do świadczeniodawcy z prośbą o weryfikację przekazanych danych. Po poprawkach: </vt:lpstr>
      <vt:lpstr>Problem: brak wykazanych badań laboratoryjnych i obrazowych u pacjentów</vt:lpstr>
      <vt:lpstr>Problem: brak kompletności przekazanych danych - badania laboratoryjne i obrazowe</vt:lpstr>
      <vt:lpstr>Problem: zdublowane rekordy</vt:lpstr>
      <vt:lpstr>Wpływ zmian w danych na wysokość taryfy</vt:lpstr>
      <vt:lpstr>Prezentacja programu PowerPoint</vt:lpstr>
      <vt:lpstr>Dziękuję za uwagę</vt:lpstr>
    </vt:vector>
  </TitlesOfParts>
  <Company>AOTM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Wzór prezentacji AW na posiedzeniu RP</dc:title>
  <dc:creator>Anna Panasiuk</dc:creator>
  <dc:description>Załącznik do procedury operacyjnej</dc:description>
  <cp:lastModifiedBy>Marta Słomka</cp:lastModifiedBy>
  <cp:revision>1185</cp:revision>
  <cp:lastPrinted>2017-06-22T08:02:28Z</cp:lastPrinted>
  <dcterms:created xsi:type="dcterms:W3CDTF">2008-03-11T08:33:18Z</dcterms:created>
  <dcterms:modified xsi:type="dcterms:W3CDTF">2018-05-17T06:34:32Z</dcterms:modified>
</cp:coreProperties>
</file>