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71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70" r:id="rId16"/>
    <p:sldId id="272" r:id="rId17"/>
    <p:sldId id="26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02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48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0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52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0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7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84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3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69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A4148C-6494-4C26-9036-244AC75E5714}" type="datetimeFigureOut">
              <a:rPr lang="pl-PL" smtClean="0"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20CB-91F3-42C1-8FE1-C05FD44585E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49758" y="325205"/>
            <a:ext cx="1432642" cy="14348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94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Sprawozdawanie danych FK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System do sprawozdawania danych kosztowych</a:t>
            </a:r>
          </a:p>
          <a:p>
            <a:endParaRPr lang="pl-PL" dirty="0" smtClean="0"/>
          </a:p>
          <a:p>
            <a:r>
              <a:rPr lang="pl-PL" dirty="0" smtClean="0"/>
              <a:t>https://dane-kosztowe.aotm.gov.pl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Edycja OPK – zakładki tabelaryczne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467" y="2287445"/>
            <a:ext cx="5160305" cy="3599316"/>
          </a:xfrm>
        </p:spPr>
        <p:txBody>
          <a:bodyPr/>
          <a:lstStyle/>
          <a:p>
            <a:r>
              <a:rPr lang="pl-PL" dirty="0" smtClean="0"/>
              <a:t>W zakładkach, które wymagają wprowadzenia danych tabelarycznych należy przygotować odpowiednią ilość pól za pomocą funkcji ”dodaj pola”. Następnie dane można przekleić z arkusza lub wpisać ręcznie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91" y="2287445"/>
            <a:ext cx="6165450" cy="26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Zakładka Tab4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Zakładka wprowadzona na potrzeby postępowania z rehabilitacji</a:t>
            </a:r>
          </a:p>
          <a:p>
            <a:r>
              <a:rPr lang="pl-PL" dirty="0" smtClean="0"/>
              <a:t>W zakładce należy wpisać czas realizacji procedur</a:t>
            </a:r>
          </a:p>
          <a:p>
            <a:r>
              <a:rPr lang="pl-PL" dirty="0" smtClean="0"/>
              <a:t>Widok nie ułatwia wprowadzania danych, zaleca praktyka to wklejenie z </a:t>
            </a:r>
            <a:r>
              <a:rPr lang="pl-PL" dirty="0" err="1" smtClean="0"/>
              <a:t>Excel’a</a:t>
            </a:r>
            <a:endParaRPr lang="pl-PL" dirty="0" smtClean="0"/>
          </a:p>
          <a:p>
            <a:r>
              <a:rPr lang="pl-PL" dirty="0" smtClean="0"/>
              <a:t>Dane powinny być w formacie minutowym 2 godziny – 120</a:t>
            </a:r>
          </a:p>
          <a:p>
            <a:r>
              <a:rPr lang="pl-PL" dirty="0" smtClean="0"/>
              <a:t>Wielkości ułamkowe powinny być zaokrąglone 65.4 – 65</a:t>
            </a:r>
          </a:p>
          <a:p>
            <a:r>
              <a:rPr lang="pl-PL" dirty="0" smtClean="0"/>
              <a:t>Jeżeli liczba minut zostanie wprowadzona nieprawidłowo, w komórce pojawi się „0”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8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Zatwierdzanie danych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7351571" cy="3599316"/>
          </a:xfrm>
        </p:spPr>
        <p:txBody>
          <a:bodyPr/>
          <a:lstStyle/>
          <a:p>
            <a:r>
              <a:rPr lang="pl-PL" dirty="0" smtClean="0"/>
              <a:t>Po wypełnieniu odpowiednich danych, należy sprawdzić ich poprawność za pomocą przycisku SPRAWDŹ DANE, a potem kliknąć przycisk PRZEŚLIJ DO AKCEPTACJI.</a:t>
            </a:r>
          </a:p>
          <a:p>
            <a:r>
              <a:rPr lang="pl-PL" dirty="0" smtClean="0"/>
              <a:t>Informacja zostanie przekazana Agencji, a Państwa dane będą weryfikowane pod kątem merytorycznym.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25" y="2336873"/>
            <a:ext cx="3021986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Opisy błędów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6346555" cy="3599316"/>
          </a:xfrm>
        </p:spPr>
        <p:txBody>
          <a:bodyPr/>
          <a:lstStyle/>
          <a:p>
            <a:r>
              <a:rPr lang="pl-PL" dirty="0"/>
              <a:t>Błędy w danych są oznaczone kolorem </a:t>
            </a:r>
            <a:r>
              <a:rPr lang="pl-PL" dirty="0" smtClean="0"/>
              <a:t>czerwonym</a:t>
            </a:r>
            <a:r>
              <a:rPr lang="pl-PL" dirty="0"/>
              <a:t>.</a:t>
            </a:r>
          </a:p>
          <a:p>
            <a:r>
              <a:rPr lang="pl-PL" dirty="0"/>
              <a:t>Opisy błędów znajdują się nad tabelą lub </a:t>
            </a:r>
            <a:r>
              <a:rPr lang="pl-PL" b="1" dirty="0"/>
              <a:t>obok wierszy</a:t>
            </a:r>
            <a:r>
              <a:rPr lang="pl-PL" dirty="0"/>
              <a:t> jeżeli błąd dotyczy zakładek Tab2, Tab3 </a:t>
            </a:r>
            <a:r>
              <a:rPr lang="pl-PL" dirty="0" smtClean="0"/>
              <a:t>lub </a:t>
            </a:r>
            <a:r>
              <a:rPr lang="pl-PL" dirty="0"/>
              <a:t>Analityki.</a:t>
            </a:r>
            <a:endParaRPr lang="pl-PL" b="1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058" y="4682062"/>
            <a:ext cx="4143246" cy="16941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9" y="4728197"/>
            <a:ext cx="6843580" cy="16480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719" y="2493131"/>
            <a:ext cx="4728300" cy="15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Poprawianie błędów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poprawieniu błędów należy ponownie sprawdzić dane klikając na przycisk SPRAWDŹ DANE.</a:t>
            </a:r>
          </a:p>
          <a:p>
            <a:r>
              <a:rPr lang="pl-PL" dirty="0" smtClean="0"/>
              <a:t>Jeżeli błędy zostały poprawione mogą Państwo zatwierdzić przesłane dane, które będą później weryfikowane merytorycznie przez pracowników Agencji.</a:t>
            </a:r>
          </a:p>
          <a:p>
            <a:r>
              <a:rPr lang="pl-PL" dirty="0" smtClean="0"/>
              <a:t>Jeżeli po weryfikacji merytorycznej pojawią się inne błędy, zostaną Państwo poproszeni o poprawienie nowych błędów na platformie i ponowne zatwierdzenie danych.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80" y="4823990"/>
            <a:ext cx="6109305" cy="19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32" y="4778477"/>
            <a:ext cx="5687730" cy="20795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Import plików CSV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1828800"/>
            <a:ext cx="9311596" cy="4351337"/>
          </a:xfrm>
        </p:spPr>
        <p:txBody>
          <a:bodyPr/>
          <a:lstStyle/>
          <a:p>
            <a:r>
              <a:rPr lang="pl-PL" dirty="0" smtClean="0"/>
              <a:t>System pozwala na import plików CSV dla tabel Tab2, Tab3 i Analityka</a:t>
            </a:r>
          </a:p>
          <a:p>
            <a:r>
              <a:rPr lang="pl-PL" dirty="0" smtClean="0"/>
              <a:t>Pliki CSV powinny spełniać założenia podane na stronie</a:t>
            </a:r>
          </a:p>
          <a:p>
            <a:r>
              <a:rPr lang="pl-PL" dirty="0" smtClean="0"/>
              <a:t>Zaimportowanie pliku usunie wszystkie rekordy, które wcześniej znajdowały się w określonej tabeli</a:t>
            </a:r>
          </a:p>
          <a:p>
            <a:r>
              <a:rPr lang="pl-PL" dirty="0" smtClean="0"/>
              <a:t>Import jest nowa opcją dodaną na życzenie świadczeniodawców. Wszelkie błędy związane z importem prosimy zgłaszać do Agencji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455" y="2015613"/>
            <a:ext cx="2208424" cy="34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LOGOWANIE</a:t>
            </a:r>
          </a:p>
          <a:p>
            <a:r>
              <a:rPr lang="pl-PL" sz="4400" dirty="0" smtClean="0"/>
              <a:t>DANE OGÓLNE</a:t>
            </a:r>
          </a:p>
          <a:p>
            <a:r>
              <a:rPr lang="pl-PL" sz="4400" dirty="0" smtClean="0"/>
              <a:t>DODANIE OPK</a:t>
            </a:r>
          </a:p>
          <a:p>
            <a:r>
              <a:rPr lang="pl-PL" sz="4400" dirty="0" smtClean="0"/>
              <a:t>EDYCJA OPK</a:t>
            </a:r>
          </a:p>
          <a:p>
            <a:r>
              <a:rPr lang="pl-PL" sz="4400" dirty="0" smtClean="0"/>
              <a:t>SPRAWDZENIE POPRAWNOŚCI DANYCH</a:t>
            </a:r>
          </a:p>
          <a:p>
            <a:r>
              <a:rPr lang="pl-PL" sz="4400" dirty="0" smtClean="0"/>
              <a:t>ZATWIERDZENIE DANYCH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78113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Mateusz Marczak, Wydział Taryfikacji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69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zalogować się do portalu?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korzystać z pomocy?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wypełnić DANE OGÓLNE dotyczące szpitala?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dodać ośrodki powstawania kosztów?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edytować informacje w poszczególnych OPK?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samodzielnie sprawdzać poprawność danych?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poprawiać błędy w danych?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Jak korzystać z importu CSV?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7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do logowania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Dane do logowania zostaną udostępnione po podpisaniu umowy</a:t>
            </a:r>
          </a:p>
          <a:p>
            <a:r>
              <a:rPr lang="pl-PL" dirty="0" smtClean="0"/>
              <a:t>System wymusi zmianę hasła przy pierwszym logowaniu</a:t>
            </a:r>
          </a:p>
          <a:p>
            <a:r>
              <a:rPr lang="pl-PL" dirty="0" smtClean="0"/>
              <a:t>Ze względu na politykę bezpieczeństwa Agencji hasło musi być zmieniane co 30 dni</a:t>
            </a:r>
          </a:p>
          <a:p>
            <a:r>
              <a:rPr lang="pl-PL" dirty="0" smtClean="0"/>
              <a:t>Te same dane logowania będą wykorzystywane przy innych postępowaniach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16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31" y="2710249"/>
            <a:ext cx="6532729" cy="185222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 dla użytkowników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97" y="2028439"/>
            <a:ext cx="6162675" cy="1038225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3062495" y="2487827"/>
            <a:ext cx="834002" cy="2224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0235" y="4791498"/>
            <a:ext cx="11297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Na stronie znajduje się moduł pomocy, który obejmuje instrukcje i najczęściej zadawane pytania (Najczęstsze pytania)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Prosimy o zapoznanie się z dostępnymi materiałami, przed wypełnianiem formularzy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Plik FK umieszczony na stronie będzie służył za wzór formularza</a:t>
            </a:r>
            <a:r>
              <a:rPr lang="pl-PL" sz="2400" dirty="0"/>
              <a:t> </a:t>
            </a:r>
            <a:r>
              <a:rPr lang="pl-PL" sz="2400" dirty="0" smtClean="0"/>
              <a:t>– dane można skopiować z Excela i wkleić do formularza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188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Logowanie na stronie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52" y="2118090"/>
            <a:ext cx="5363820" cy="2511574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94774" y="2380735"/>
            <a:ext cx="4925376" cy="2770479"/>
          </a:xfrm>
          <a:prstGeom prst="rect">
            <a:avLst/>
          </a:prstGeom>
        </p:spPr>
      </p:pic>
      <p:sp>
        <p:nvSpPr>
          <p:cNvPr id="9" name="Strzałka w prawo 8"/>
          <p:cNvSpPr/>
          <p:nvPr/>
        </p:nvSpPr>
        <p:spPr>
          <a:xfrm>
            <a:off x="5692772" y="3304656"/>
            <a:ext cx="1202723" cy="4613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4892836"/>
            <a:ext cx="11583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 jednym momencie może być zalogowanych kilku użytkowników, ale nie mogą pracować nad tą samą tabelą.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Na ekranie startowym będą się pojawiać wszystkie postępowania, w których szpital uczestniczy (otwarte i zamknięte).</a:t>
            </a:r>
          </a:p>
        </p:txBody>
      </p:sp>
    </p:spTree>
    <p:extLst>
      <p:ext uri="{BB962C8B-B14F-4D97-AF65-F5344CB8AC3E}">
        <p14:creationId xmlns:p14="http://schemas.microsoft.com/office/powerpoint/2010/main" val="37020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ogólne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759" y="1823651"/>
            <a:ext cx="4571128" cy="36957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86032" y="2353276"/>
            <a:ext cx="5001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 pierwszej kolejności po zalogowaniu należy wypełnić dane w zakładce dane ogólne.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Wprowadziliśmy dodatkowe pola, które pomogą określić charakter działalności szpitala.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Dane osobowe dotyczą osoby do kontaktu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523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9096" y="2148853"/>
            <a:ext cx="5462051" cy="17468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Dodawanie OPK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97" y="5315719"/>
            <a:ext cx="4811630" cy="1028573"/>
          </a:xfrm>
          <a:prstGeom prst="rect">
            <a:avLst/>
          </a:prstGeom>
        </p:spPr>
      </p:pic>
      <p:sp>
        <p:nvSpPr>
          <p:cNvPr id="6" name="Strzałka w dół 5"/>
          <p:cNvSpPr/>
          <p:nvPr/>
        </p:nvSpPr>
        <p:spPr>
          <a:xfrm>
            <a:off x="7941010" y="4348857"/>
            <a:ext cx="617838" cy="9668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62465" y="2413686"/>
            <a:ext cx="6013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 zakładce LISTA OPK, należy wpisać dane dotyczące Ośrodków Powstawania Kosztów.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Aby dodać kilka ośrodków jednym czasie, należy najpierw dodać odpowiednią liczbę pól, a następnie wpisać dane.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Dane mogą być wklejone z </a:t>
            </a:r>
            <a:r>
              <a:rPr lang="pl-PL" sz="2400" dirty="0" err="1" smtClean="0"/>
              <a:t>Excel’a</a:t>
            </a:r>
            <a:r>
              <a:rPr lang="pl-PL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836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Dodawanie OPK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0321" y="2336873"/>
            <a:ext cx="4874555" cy="359931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OPK wpisane na liście OPK pojawią się w górnym menu</a:t>
            </a:r>
          </a:p>
          <a:p>
            <a:r>
              <a:rPr lang="pl-PL" dirty="0" smtClean="0"/>
              <a:t>Do zakładki LISTA OPK można później wrócić i edytować dane</a:t>
            </a:r>
          </a:p>
          <a:p>
            <a:r>
              <a:rPr lang="pl-PL" dirty="0" smtClean="0"/>
              <a:t>Aby edytować dane poszczególnych </a:t>
            </a:r>
            <a:r>
              <a:rPr lang="pl-PL" dirty="0" err="1" smtClean="0"/>
              <a:t>OPK’ów</a:t>
            </a:r>
            <a:r>
              <a:rPr lang="pl-PL" dirty="0" smtClean="0"/>
              <a:t> należy wejść na podstronę określonego OPK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96" y="3585732"/>
            <a:ext cx="6316604" cy="24722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19" y="2423127"/>
            <a:ext cx="3952875" cy="657225"/>
          </a:xfrm>
          <a:prstGeom prst="rect">
            <a:avLst/>
          </a:prstGeom>
        </p:spPr>
      </p:pic>
      <p:sp>
        <p:nvSpPr>
          <p:cNvPr id="8" name="Strzałka w górę 7"/>
          <p:cNvSpPr/>
          <p:nvPr/>
        </p:nvSpPr>
        <p:spPr>
          <a:xfrm>
            <a:off x="7720496" y="2946772"/>
            <a:ext cx="453081" cy="99782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7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Edycja OPK – zakładka OPK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2" y="2336873"/>
            <a:ext cx="5316824" cy="359931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Aby edytować dane kosztowe, należy wejść w jedną z zakładek (OPK, TAB1, TAB2, TAB3, Analityka) i wypełnić formularze. Dane można również przekleić z </a:t>
            </a:r>
            <a:r>
              <a:rPr lang="pl-PL" dirty="0" err="1" smtClean="0"/>
              <a:t>Excel’a</a:t>
            </a:r>
            <a:r>
              <a:rPr lang="pl-PL" dirty="0" smtClean="0"/>
              <a:t> lub innego arkusza kalkulacyjnego.</a:t>
            </a:r>
          </a:p>
          <a:p>
            <a:r>
              <a:rPr lang="pl-PL" dirty="0" smtClean="0"/>
              <a:t>W nawigacji pomaga opis OPK, umieszony pod górną belką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5" y="2336873"/>
            <a:ext cx="6011305" cy="39170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846" y="5253516"/>
            <a:ext cx="2349457" cy="1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5875</TotalTime>
  <Words>646</Words>
  <Application>Microsoft Office PowerPoint</Application>
  <PresentationFormat>Panoramiczny</PresentationFormat>
  <Paragraphs>81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2</vt:lpstr>
      <vt:lpstr>HDOfficeLightV0</vt:lpstr>
      <vt:lpstr>Sprawozdawanie danych FK</vt:lpstr>
      <vt:lpstr>Plan prezentacji</vt:lpstr>
      <vt:lpstr>Dane do logowania</vt:lpstr>
      <vt:lpstr>Pomoc dla użytkowników</vt:lpstr>
      <vt:lpstr>Logowanie na stronie</vt:lpstr>
      <vt:lpstr>Dane ogólne</vt:lpstr>
      <vt:lpstr>Dodawanie OPK</vt:lpstr>
      <vt:lpstr>Dodawanie OPK</vt:lpstr>
      <vt:lpstr>Edycja OPK – zakładka OPK</vt:lpstr>
      <vt:lpstr>Edycja OPK – zakładki tabelaryczne</vt:lpstr>
      <vt:lpstr>Zakładka Tab4</vt:lpstr>
      <vt:lpstr>Zatwierdzanie danych</vt:lpstr>
      <vt:lpstr>Opisy błędów</vt:lpstr>
      <vt:lpstr>Poprawianie błędów</vt:lpstr>
      <vt:lpstr>Import plików CSV</vt:lpstr>
      <vt:lpstr>Podsumowanie</vt:lpstr>
      <vt:lpstr>Dziękuję za uwagę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Sprawozdawanie danych FK</dc:title>
  <dc:creator>Mateusz Marczak</dc:creator>
  <cp:lastModifiedBy>Mateusz Marczak</cp:lastModifiedBy>
  <cp:revision>36</cp:revision>
  <dcterms:created xsi:type="dcterms:W3CDTF">2016-12-06T08:59:05Z</dcterms:created>
  <dcterms:modified xsi:type="dcterms:W3CDTF">2017-06-13T10:52:30Z</dcterms:modified>
</cp:coreProperties>
</file>